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c.gov/ix?doc=/Archives/edgar/data/0000092380/000009238022000007/luv-20211231.htm" TargetMode="External"/><Relationship Id="rId3" Type="http://schemas.openxmlformats.org/officeDocument/2006/relationships/hyperlink" Target="https://www.iata.org/en/publications/newsletters/iata-knowledge-hub/unveiling-the-biggest-airline-cost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c252159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c252159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the target audience as the senior leadership of Southwest and then proceed to introduce the team and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7aee0cc9a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7aee0cc9a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This map highlights the top 10 airports with the highest delay rates. </a:t>
            </a:r>
            <a:endParaRPr>
              <a:solidFill>
                <a:schemeClr val="dk1"/>
              </a:solidFill>
            </a:endParaRPr>
          </a:p>
          <a:p>
            <a:pPr indent="-298450" lvl="0" marL="457200" rtl="0" algn="l">
              <a:spcBef>
                <a:spcPts val="0"/>
              </a:spcBef>
              <a:spcAft>
                <a:spcPts val="0"/>
              </a:spcAft>
              <a:buSzPts val="1100"/>
              <a:buChar char="-"/>
            </a:pPr>
            <a:r>
              <a:rPr lang="en">
                <a:solidFill>
                  <a:schemeClr val="dk1"/>
                </a:solidFill>
              </a:rPr>
              <a:t>Some major players jump right out—Los Angeles (LAX), New York (LGA), and Baltimore (BWI)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Chicago Midway to Boise (MDW → BOI)—nearly 49% of those flights are delayed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Dallas Love Field to Charleston (DAL → CHS) at over 45%.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Baltimore to Oklahoma City hitting 40%.</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7aee0cc9a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7aee0cc9a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much actually correlates strongly with delay probability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need to go beyond raw correlation.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Interactions between features, more granular categorical signals, or even real-time operational data</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7aee0cc9a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7aee0cc9a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skewed is the balance between on-time and delayed flights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seasonal trends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airports giving us the most trouble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all these features correlate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distance plays into delays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ccea0ca6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ccea0ca6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much actually correlates strongly with delay probability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need to go beyond raw correlation.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Interactions between features, more granular categorical signals, or even real-time operational data</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ccea0ca6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ccea0ca6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much actually correlates strongly with delay probability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need to go beyond raw correlation.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Interactions between features, more granular categorical signals, or even real-time operational data</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ccea0ca6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ccea0ca6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much actually correlates strongly with delay probability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need to go beyond raw correlation.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Interactions between features, more granular categorical signals, or even real-time operational data</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ccea0ca6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ccea0ca6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much actually correlates strongly with delay probability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need to go beyond raw correlation.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Interactions between features, more granular categorical signals, or even real-time operational data</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ccea0ca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4ccea0ca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a:t>
            </a:r>
            <a:endParaRPr/>
          </a:p>
          <a:p>
            <a:pPr indent="0" lvl="0" marL="0" rtl="0" algn="l">
              <a:spcBef>
                <a:spcPts val="0"/>
              </a:spcBef>
              <a:spcAft>
                <a:spcPts val="0"/>
              </a:spcAft>
              <a:buNone/>
            </a:pPr>
            <a:r>
              <a:t/>
            </a:r>
            <a:endParaRPr/>
          </a:p>
          <a:p>
            <a:pPr indent="-292100" lvl="0" marL="4572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PageRank</a:t>
            </a:r>
            <a:endParaRPr sz="1000">
              <a:solidFill>
                <a:srgbClr val="434343"/>
              </a:solidFill>
              <a:latin typeface="Open Sans"/>
              <a:ea typeface="Open Sans"/>
              <a:cs typeface="Open Sans"/>
              <a:sym typeface="Open Sans"/>
            </a:endParaRPr>
          </a:p>
          <a:p>
            <a:pPr indent="-292100" lvl="1" marL="9144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Measure the influence of high traffic Airport based on flight connections</a:t>
            </a:r>
            <a:endParaRPr sz="1000">
              <a:solidFill>
                <a:srgbClr val="434343"/>
              </a:solidFill>
              <a:latin typeface="Open Sans"/>
              <a:ea typeface="Open Sans"/>
              <a:cs typeface="Open Sans"/>
              <a:sym typeface="Open Sans"/>
            </a:endParaRPr>
          </a:p>
          <a:p>
            <a:pPr indent="-292100" lvl="1" marL="9144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Vertices: Unique Airport IDs</a:t>
            </a:r>
            <a:endParaRPr sz="1000">
              <a:solidFill>
                <a:srgbClr val="434343"/>
              </a:solidFill>
              <a:latin typeface="Open Sans"/>
              <a:ea typeface="Open Sans"/>
              <a:cs typeface="Open Sans"/>
              <a:sym typeface="Open Sans"/>
            </a:endParaRPr>
          </a:p>
          <a:p>
            <a:pPr indent="-292100" lvl="1" marL="9144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Edges:  flight route</a:t>
            </a:r>
            <a:endParaRPr sz="1000">
              <a:solidFill>
                <a:srgbClr val="434343"/>
              </a:solidFill>
              <a:latin typeface="Open Sans"/>
              <a:ea typeface="Open Sans"/>
              <a:cs typeface="Open Sans"/>
              <a:sym typeface="Open Sans"/>
            </a:endParaRPr>
          </a:p>
          <a:p>
            <a:pPr indent="-292100" lvl="2" marL="13716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Src: Origin airport id</a:t>
            </a:r>
            <a:endParaRPr sz="1000">
              <a:solidFill>
                <a:srgbClr val="434343"/>
              </a:solidFill>
              <a:latin typeface="Open Sans"/>
              <a:ea typeface="Open Sans"/>
              <a:cs typeface="Open Sans"/>
              <a:sym typeface="Open Sans"/>
            </a:endParaRPr>
          </a:p>
          <a:p>
            <a:pPr indent="-292100" lvl="2" marL="13716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Dst: Destination airport id </a:t>
            </a:r>
            <a:endParaRPr sz="1000">
              <a:solidFill>
                <a:srgbClr val="434343"/>
              </a:solidFill>
              <a:latin typeface="Open Sans"/>
              <a:ea typeface="Open Sans"/>
              <a:cs typeface="Open Sans"/>
              <a:sym typeface="Open Sans"/>
            </a:endParaRPr>
          </a:p>
          <a:p>
            <a:pPr indent="-292100" lvl="0" marL="4572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InDegree</a:t>
            </a:r>
            <a:endParaRPr sz="1000">
              <a:solidFill>
                <a:srgbClr val="434343"/>
              </a:solidFill>
              <a:latin typeface="Open Sans"/>
              <a:ea typeface="Open Sans"/>
              <a:cs typeface="Open Sans"/>
              <a:sym typeface="Open Sans"/>
            </a:endParaRPr>
          </a:p>
          <a:p>
            <a:pPr indent="-292100" lvl="1" marL="9144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Quarterly counts of incoming connection from an airport </a:t>
            </a:r>
            <a:endParaRPr sz="1000">
              <a:solidFill>
                <a:srgbClr val="434343"/>
              </a:solidFill>
              <a:latin typeface="Open Sans"/>
              <a:ea typeface="Open Sans"/>
              <a:cs typeface="Open Sans"/>
              <a:sym typeface="Open Sans"/>
            </a:endParaRPr>
          </a:p>
          <a:p>
            <a:pPr indent="-292100" lvl="0" marL="457200" rtl="0" algn="l">
              <a:spcBef>
                <a:spcPts val="80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OutDegree</a:t>
            </a:r>
            <a:endParaRPr sz="1000">
              <a:solidFill>
                <a:srgbClr val="434343"/>
              </a:solidFill>
              <a:latin typeface="Open Sans"/>
              <a:ea typeface="Open Sans"/>
              <a:cs typeface="Open Sans"/>
              <a:sym typeface="Open Sans"/>
            </a:endParaRPr>
          </a:p>
          <a:p>
            <a:pPr indent="-292100" lvl="1" marL="914400" rtl="0" algn="l">
              <a:spcBef>
                <a:spcPts val="800"/>
              </a:spcBef>
              <a:spcAft>
                <a:spcPts val="800"/>
              </a:spcAft>
              <a:buClr>
                <a:srgbClr val="434343"/>
              </a:buClr>
              <a:buSzPts val="1000"/>
              <a:buFont typeface="Open Sans"/>
              <a:buChar char="○"/>
            </a:pPr>
            <a:r>
              <a:rPr lang="en" sz="1000">
                <a:solidFill>
                  <a:srgbClr val="434343"/>
                </a:solidFill>
                <a:latin typeface="Open Sans"/>
                <a:ea typeface="Open Sans"/>
                <a:cs typeface="Open Sans"/>
                <a:sym typeface="Open Sans"/>
              </a:rPr>
              <a:t>Quarterly count of outgoing connection from an airport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7aee0cc9a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7aee0cc9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Licheng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 about taking this transformed data and passing through our modelling pipeline, which is designed to convert features usable by any normal ML Model, and evaluating the results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 out of 51 is used only for Rolling Time Series CV Split, not for training</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7aee0cc9a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7aee0cc9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Licheng HyperTune RegParam of Lasso with Rolling Time Series CV</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 about the 2 models we used, why they were a good first choice and regularization + Hypertuning implemented on it, dont talk about the results just everything that was experimented on by us, like what logistic regression is and why it works, why is there  a need for regularization, what is it ( since our audience is senior leadership, it is important for us to remind them of these thing)</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6dec10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6dec10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 -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Why are we proposing this 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During that span, they operated over 14 million flights and over 3 million of those flights were delayed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about 20% of all their flights, with the only exception being 7.7% in 2020, during the global financial crisis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think this is a major problem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leads to increase fuel consumption which accounted for 23.5% of Southwest’s operating cost for the year 2021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Southwest’s labor cost were 52.9% of </a:t>
            </a:r>
            <a:r>
              <a:rPr lang="en">
                <a:solidFill>
                  <a:schemeClr val="dk1"/>
                </a:solidFill>
              </a:rPr>
              <a:t>their</a:t>
            </a:r>
            <a:r>
              <a:rPr lang="en">
                <a:solidFill>
                  <a:schemeClr val="dk1"/>
                </a:solidFill>
              </a:rPr>
              <a:t> </a:t>
            </a:r>
            <a:r>
              <a:rPr lang="en">
                <a:solidFill>
                  <a:schemeClr val="dk1"/>
                </a:solidFill>
              </a:rPr>
              <a:t>operating</a:t>
            </a:r>
            <a:r>
              <a:rPr lang="en">
                <a:solidFill>
                  <a:schemeClr val="dk1"/>
                </a:solidFill>
              </a:rPr>
              <a:t> expense</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Delays increases the labor cost with higher crew overtime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Higher maintenance cost</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Maintenance</a:t>
            </a:r>
            <a:r>
              <a:rPr lang="en">
                <a:solidFill>
                  <a:schemeClr val="dk1"/>
                </a:solidFill>
              </a:rPr>
              <a:t> cost </a:t>
            </a:r>
            <a:r>
              <a:rPr lang="en">
                <a:solidFill>
                  <a:schemeClr val="dk1"/>
                </a:solidFill>
              </a:rPr>
              <a:t>accounts for 8.4% across the industry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and compensation payouts for delayed flights that become cancellations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a:t>
            </a:r>
            <a:r>
              <a:rPr lang="en" u="sng">
                <a:solidFill>
                  <a:schemeClr val="hlink"/>
                </a:solidFill>
                <a:hlinkClick r:id="rId2"/>
              </a:rPr>
              <a:t>https://www.sec.gov/ix?doc=/Archives/edgar/data/0000092380/000009238022000007/luv-20211231.htm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lang="en" sz="1000">
                <a:solidFill>
                  <a:schemeClr val="dk1"/>
                </a:solidFill>
                <a:uFill>
                  <a:noFill/>
                </a:uFill>
                <a:hlinkClick r:id="rId3">
                  <a:extLst>
                    <a:ext uri="{A12FA001-AC4F-418D-AE19-62706E023703}">
                      <ahyp:hlinkClr val="tx"/>
                    </a:ext>
                  </a:extLst>
                </a:hlinkClick>
              </a:rPr>
              <a:t>https://www.iata.org/en/publications/newsletters/iata-knowledge-hub/unveiling-the-biggest-airline-costs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ccea0ca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ccea0ca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Licheng HyperTune RegParam of Lasso with Rolling Time Series CV</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 about the 2 models we used, why they were a good first choice and regularization + Hypertuning implemented on it, dont talk about the results just everything that was experimented on by us, like what logistic regression is and why it works, why is there  a need for regularization, what is it ( since our audience is senior leadership, it is important for us to remind them of these thing)</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ccea0ca6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ccea0ca6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Licheng HyperTune RegParam of Lasso with Rolling Time Series CV</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 about the 2 models we used, why they were a good first choice and regularization + Hypertuning implemented on it, dont talk about the results just everything that was experimented on by us, like what logistic regression is and why it works, why is there  a need for regularization, what is it ( since our audience is senior leadership, it is important for us to remind them of these thing)</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ccea0ca6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ccea0ca6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Licheng</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was the final result after all of the above experiments , what do the various metrics like precision and recall mean, state why they were chosen over accuracy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cfcf6c29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cfcf6c29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79268374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4792683748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7aee0cc9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7aee0cc9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ce7f6d4c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4ce7f6d4c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792683748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792683748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883813d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7883813d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ce7f6d4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ce7f6d4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we do finally want to get out of this 4 week research that we have planned on doing, what will be the advantages of this and financial how important will this decision be for us ( remember presenting to the leadership they only care about the financial numbers)</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 we present our goals for this project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aim to provide a production-ready Machine learning base model to reduce flght delays, and work with the operations team for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successfully implemented, we are confident we can achieve a 5% reduction in delays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will lead to $142 million in operational cost savings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Over 150k fewer delays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higher customer satisfaction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and increase shareholder values by directly affecting our profitability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7aee0cc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7aee0cc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Quickly mention that in this presentation we will talk about the data used and highlight patterns discovered in it - presented by Ayushi and </a:t>
            </a:r>
            <a:endParaRPr/>
          </a:p>
          <a:p>
            <a:pPr indent="0" lvl="0" marL="0" rtl="0" algn="l">
              <a:spcBef>
                <a:spcPts val="0"/>
              </a:spcBef>
              <a:spcAft>
                <a:spcPts val="0"/>
              </a:spcAft>
              <a:buNone/>
            </a:pPr>
            <a:r>
              <a:rPr lang="en"/>
              <a:t>Then we talk about the modelling strategy chosen by the team presented by Licheng</a:t>
            </a:r>
            <a:endParaRPr/>
          </a:p>
          <a:p>
            <a:pPr indent="0" lvl="0" marL="0" rtl="0" algn="l">
              <a:spcBef>
                <a:spcPts val="0"/>
              </a:spcBef>
              <a:spcAft>
                <a:spcPts val="0"/>
              </a:spcAft>
              <a:buNone/>
            </a:pPr>
            <a:r>
              <a:rPr lang="en"/>
              <a:t>And</a:t>
            </a:r>
            <a:r>
              <a:rPr lang="en"/>
              <a:t> finally we move to our results from this </a:t>
            </a:r>
            <a:r>
              <a:rPr lang="en"/>
              <a:t>research</a:t>
            </a:r>
            <a:r>
              <a:rPr lang="en"/>
              <a:t> and the next steps we plan on taking presented by Louis </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 is an outline of our presentation, to start we will provide an overview of the data along with our EDA insights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Modeling approach for this project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results and evaluation through experimentation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then the next steps before providing a fully </a:t>
            </a:r>
            <a:r>
              <a:rPr lang="en">
                <a:solidFill>
                  <a:schemeClr val="dk1"/>
                </a:solidFill>
              </a:rPr>
              <a:t>production ready pipeline for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I pass it on to Ayushi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7aee0cc9a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7aee0cc9a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Louis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moment nothing apart from getting data in the format that we anyway want for any basic ml model to work lol, just talk about getting it through the MLlib pipeline, encoding of categorical values and standardization of the numeric ones.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Describe the train/validation/test split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Need to talk about the various types of imputations that were done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cfcf6c2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cfcf6c2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cfcf6c2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cfcf6c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7aee0cc9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7aee0cc9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Ayushi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year data—2015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flight-level records from the U.S. Department of Transportation, and hourly weather data from NOAA.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started with 5.8 million rows and 216 columns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filtered that down to 1.26 million rows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curated set of 26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Licheng will talk more about how we handled all the missing values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7aee0cc9a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7aee0cc9a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Ayushi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O</a:t>
            </a:r>
            <a:r>
              <a:rPr lang="en">
                <a:solidFill>
                  <a:schemeClr val="dk1"/>
                </a:solidFill>
              </a:rPr>
              <a:t>ur dataset is heavily imbalanced</a:t>
            </a:r>
            <a:endParaRPr>
              <a:solidFill>
                <a:schemeClr val="dk1"/>
              </a:solidFill>
            </a:endParaRPr>
          </a:p>
          <a:p>
            <a:pPr indent="-298450" lvl="0" marL="457200" rtl="0" algn="l">
              <a:spcBef>
                <a:spcPts val="0"/>
              </a:spcBef>
              <a:spcAft>
                <a:spcPts val="0"/>
              </a:spcAft>
              <a:buSzPts val="1100"/>
              <a:buChar char="-"/>
            </a:pPr>
            <a:r>
              <a:rPr lang="en">
                <a:solidFill>
                  <a:schemeClr val="dk1"/>
                </a:solidFill>
              </a:rPr>
              <a:t>Delays ramp up sharply during the summer and winter holiday months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Delays increase later in the day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Mondays and Fridays show consistently higher delay rates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3262"/>
        </a:solidFill>
      </p:bgPr>
    </p:bg>
    <p:spTree>
      <p:nvGrpSpPr>
        <p:cNvPr id="10" name="Shape 10"/>
        <p:cNvGrpSpPr/>
        <p:nvPr/>
      </p:nvGrpSpPr>
      <p:grpSpPr>
        <a:xfrm>
          <a:off x="0" y="0"/>
          <a:ext cx="0" cy="0"/>
          <a:chOff x="0" y="0"/>
          <a:chExt cx="0" cy="0"/>
        </a:xfrm>
      </p:grpSpPr>
      <p:sp>
        <p:nvSpPr>
          <p:cNvPr id="11" name="Google Shape;11;p2"/>
          <p:cNvSpPr/>
          <p:nvPr/>
        </p:nvSpPr>
        <p:spPr>
          <a:xfrm>
            <a:off x="250" y="-9325"/>
            <a:ext cx="9144000" cy="5143500"/>
          </a:xfrm>
          <a:prstGeom prst="rect">
            <a:avLst/>
          </a:prstGeom>
          <a:solidFill>
            <a:srgbClr val="003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b="8088" l="10998" r="10998" t="8088"/>
          <a:stretch/>
        </p:blipFill>
        <p:spPr>
          <a:xfrm>
            <a:off x="3318100" y="691500"/>
            <a:ext cx="2356727" cy="1956927"/>
          </a:xfrm>
          <a:prstGeom prst="rect">
            <a:avLst/>
          </a:prstGeom>
          <a:noFill/>
          <a:ln>
            <a:noFill/>
          </a:ln>
        </p:spPr>
      </p:pic>
      <p:sp>
        <p:nvSpPr>
          <p:cNvPr id="14" name="Google Shape;14;p2"/>
          <p:cNvSpPr txBox="1"/>
          <p:nvPr>
            <p:ph type="ctrTitle"/>
          </p:nvPr>
        </p:nvSpPr>
        <p:spPr>
          <a:xfrm>
            <a:off x="311700" y="2063625"/>
            <a:ext cx="8520600" cy="172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5" name="Google Shape;15;p2"/>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4" name="Google Shape;54;p11"/>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58" name="Google Shape;58;p12"/>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type="blank">
  <p:cSld name="BLANK">
    <p:bg>
      <p:bgPr>
        <a:solidFill>
          <a:srgbClr val="003262"/>
        </a:solidFill>
      </p:bgPr>
    </p:bg>
    <p:spTree>
      <p:nvGrpSpPr>
        <p:cNvPr id="59" name="Shape 59"/>
        <p:cNvGrpSpPr/>
        <p:nvPr/>
      </p:nvGrpSpPr>
      <p:grpSpPr>
        <a:xfrm>
          <a:off x="0" y="0"/>
          <a:ext cx="0" cy="0"/>
          <a:chOff x="0" y="0"/>
          <a:chExt cx="0" cy="0"/>
        </a:xfrm>
      </p:grpSpPr>
      <p:sp>
        <p:nvSpPr>
          <p:cNvPr id="60" name="Google Shape;60;p13"/>
          <p:cNvSpPr/>
          <p:nvPr/>
        </p:nvSpPr>
        <p:spPr>
          <a:xfrm>
            <a:off x="-62125" y="-25900"/>
            <a:ext cx="9265800" cy="5282700"/>
          </a:xfrm>
          <a:prstGeom prst="rect">
            <a:avLst/>
          </a:prstGeom>
          <a:solidFill>
            <a:srgbClr val="C482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3"/>
          <p:cNvSpPr txBox="1"/>
          <p:nvPr>
            <p:ph type="title"/>
          </p:nvPr>
        </p:nvSpPr>
        <p:spPr>
          <a:xfrm>
            <a:off x="490250" y="109250"/>
            <a:ext cx="6385500" cy="3374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3" name="Google Shape;63;p13"/>
          <p:cNvPicPr preferRelativeResize="0"/>
          <p:nvPr/>
        </p:nvPicPr>
        <p:blipFill rotWithShape="1">
          <a:blip r:embed="rId2">
            <a:alphaModFix/>
          </a:blip>
          <a:srcRect b="-9467" l="-2753" r="-2742" t="-9467"/>
          <a:stretch/>
        </p:blipFill>
        <p:spPr>
          <a:xfrm>
            <a:off x="627262" y="4578200"/>
            <a:ext cx="1280252" cy="393600"/>
          </a:xfrm>
          <a:prstGeom prst="rect">
            <a:avLst/>
          </a:prstGeom>
          <a:noFill/>
          <a:ln>
            <a:noFill/>
          </a:ln>
        </p:spPr>
      </p:pic>
      <p:pic>
        <p:nvPicPr>
          <p:cNvPr id="64" name="Google Shape;64;p13"/>
          <p:cNvPicPr preferRelativeResize="0"/>
          <p:nvPr/>
        </p:nvPicPr>
        <p:blipFill>
          <a:blip r:embed="rId3">
            <a:alphaModFix/>
          </a:blip>
          <a:stretch>
            <a:fillRect/>
          </a:stretch>
        </p:blipFill>
        <p:spPr>
          <a:xfrm>
            <a:off x="5693250" y="1754625"/>
            <a:ext cx="4804452"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secHead">
  <p:cSld name="SECTION_HEADER">
    <p:spTree>
      <p:nvGrpSpPr>
        <p:cNvPr id="16" name="Shape 16"/>
        <p:cNvGrpSpPr/>
        <p:nvPr/>
      </p:nvGrpSpPr>
      <p:grpSpPr>
        <a:xfrm>
          <a:off x="0" y="0"/>
          <a:ext cx="0" cy="0"/>
          <a:chOff x="0" y="0"/>
          <a:chExt cx="0" cy="0"/>
        </a:xfrm>
      </p:grpSpPr>
      <p:sp>
        <p:nvSpPr>
          <p:cNvPr id="17" name="Google Shape;17;p3"/>
          <p:cNvSpPr/>
          <p:nvPr/>
        </p:nvSpPr>
        <p:spPr>
          <a:xfrm>
            <a:off x="250" y="-9325"/>
            <a:ext cx="9144000" cy="514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 name="Google Shape;19;p3"/>
          <p:cNvSpPr txBox="1"/>
          <p:nvPr>
            <p:ph type="ctrTitle"/>
          </p:nvPr>
        </p:nvSpPr>
        <p:spPr>
          <a:xfrm>
            <a:off x="311700" y="2063625"/>
            <a:ext cx="8520600" cy="172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4820E"/>
              </a:buClr>
              <a:buSzPts val="4200"/>
              <a:buNone/>
              <a:defRPr sz="4200">
                <a:solidFill>
                  <a:srgbClr val="C4820E"/>
                </a:solidFill>
              </a:defRPr>
            </a:lvl1pPr>
            <a:lvl2pPr lvl="1" rtl="0" algn="ctr">
              <a:spcBef>
                <a:spcPts val="0"/>
              </a:spcBef>
              <a:spcAft>
                <a:spcPts val="0"/>
              </a:spcAft>
              <a:buClr>
                <a:srgbClr val="C4820E"/>
              </a:buClr>
              <a:buSzPts val="5200"/>
              <a:buNone/>
              <a:defRPr sz="5200">
                <a:solidFill>
                  <a:srgbClr val="C4820E"/>
                </a:solidFill>
              </a:defRPr>
            </a:lvl2pPr>
            <a:lvl3pPr lvl="2" rtl="0" algn="ctr">
              <a:spcBef>
                <a:spcPts val="0"/>
              </a:spcBef>
              <a:spcAft>
                <a:spcPts val="0"/>
              </a:spcAft>
              <a:buClr>
                <a:srgbClr val="C4820E"/>
              </a:buClr>
              <a:buSzPts val="5200"/>
              <a:buNone/>
              <a:defRPr sz="5200">
                <a:solidFill>
                  <a:srgbClr val="C4820E"/>
                </a:solidFill>
              </a:defRPr>
            </a:lvl3pPr>
            <a:lvl4pPr lvl="3" rtl="0" algn="ctr">
              <a:spcBef>
                <a:spcPts val="0"/>
              </a:spcBef>
              <a:spcAft>
                <a:spcPts val="0"/>
              </a:spcAft>
              <a:buClr>
                <a:srgbClr val="C4820E"/>
              </a:buClr>
              <a:buSzPts val="5200"/>
              <a:buNone/>
              <a:defRPr sz="5200">
                <a:solidFill>
                  <a:srgbClr val="C4820E"/>
                </a:solidFill>
              </a:defRPr>
            </a:lvl4pPr>
            <a:lvl5pPr lvl="4" rtl="0" algn="ctr">
              <a:spcBef>
                <a:spcPts val="0"/>
              </a:spcBef>
              <a:spcAft>
                <a:spcPts val="0"/>
              </a:spcAft>
              <a:buClr>
                <a:srgbClr val="C4820E"/>
              </a:buClr>
              <a:buSzPts val="5200"/>
              <a:buNone/>
              <a:defRPr sz="5200">
                <a:solidFill>
                  <a:srgbClr val="C4820E"/>
                </a:solidFill>
              </a:defRPr>
            </a:lvl5pPr>
            <a:lvl6pPr lvl="5" rtl="0" algn="ctr">
              <a:spcBef>
                <a:spcPts val="0"/>
              </a:spcBef>
              <a:spcAft>
                <a:spcPts val="0"/>
              </a:spcAft>
              <a:buClr>
                <a:srgbClr val="C4820E"/>
              </a:buClr>
              <a:buSzPts val="5200"/>
              <a:buNone/>
              <a:defRPr sz="5200">
                <a:solidFill>
                  <a:srgbClr val="C4820E"/>
                </a:solidFill>
              </a:defRPr>
            </a:lvl6pPr>
            <a:lvl7pPr lvl="6" rtl="0" algn="ctr">
              <a:spcBef>
                <a:spcPts val="0"/>
              </a:spcBef>
              <a:spcAft>
                <a:spcPts val="0"/>
              </a:spcAft>
              <a:buClr>
                <a:srgbClr val="C4820E"/>
              </a:buClr>
              <a:buSzPts val="5200"/>
              <a:buNone/>
              <a:defRPr sz="5200">
                <a:solidFill>
                  <a:srgbClr val="C4820E"/>
                </a:solidFill>
              </a:defRPr>
            </a:lvl7pPr>
            <a:lvl8pPr lvl="7" rtl="0" algn="ctr">
              <a:spcBef>
                <a:spcPts val="0"/>
              </a:spcBef>
              <a:spcAft>
                <a:spcPts val="0"/>
              </a:spcAft>
              <a:buClr>
                <a:srgbClr val="C4820E"/>
              </a:buClr>
              <a:buSzPts val="5200"/>
              <a:buNone/>
              <a:defRPr sz="5200">
                <a:solidFill>
                  <a:srgbClr val="C4820E"/>
                </a:solidFill>
              </a:defRPr>
            </a:lvl8pPr>
            <a:lvl9pPr lvl="8" rtl="0" algn="ctr">
              <a:spcBef>
                <a:spcPts val="0"/>
              </a:spcBef>
              <a:spcAft>
                <a:spcPts val="0"/>
              </a:spcAft>
              <a:buClr>
                <a:srgbClr val="C4820E"/>
              </a:buClr>
              <a:buSzPts val="5200"/>
              <a:buNone/>
              <a:defRPr sz="5200">
                <a:solidFill>
                  <a:srgbClr val="C4820E"/>
                </a:solidFill>
              </a:defRPr>
            </a:lvl9pPr>
          </a:lstStyle>
          <a:p/>
        </p:txBody>
      </p:sp>
      <p:sp>
        <p:nvSpPr>
          <p:cNvPr id="20" name="Google Shape;20;p3"/>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3262"/>
              </a:buClr>
              <a:buSzPts val="2400"/>
              <a:buNone/>
              <a:defRPr sz="2400">
                <a:solidFill>
                  <a:srgbClr val="003262"/>
                </a:solidFill>
              </a:defRPr>
            </a:lvl1pPr>
            <a:lvl2pPr lvl="1" rtl="0" algn="ctr">
              <a:lnSpc>
                <a:spcPct val="100000"/>
              </a:lnSpc>
              <a:spcBef>
                <a:spcPts val="0"/>
              </a:spcBef>
              <a:spcAft>
                <a:spcPts val="0"/>
              </a:spcAft>
              <a:buClr>
                <a:srgbClr val="003262"/>
              </a:buClr>
              <a:buSzPts val="2800"/>
              <a:buNone/>
              <a:defRPr sz="2800">
                <a:solidFill>
                  <a:srgbClr val="003262"/>
                </a:solidFill>
              </a:defRPr>
            </a:lvl2pPr>
            <a:lvl3pPr lvl="2" rtl="0" algn="ctr">
              <a:lnSpc>
                <a:spcPct val="100000"/>
              </a:lnSpc>
              <a:spcBef>
                <a:spcPts val="0"/>
              </a:spcBef>
              <a:spcAft>
                <a:spcPts val="0"/>
              </a:spcAft>
              <a:buClr>
                <a:srgbClr val="003262"/>
              </a:buClr>
              <a:buSzPts val="2800"/>
              <a:buNone/>
              <a:defRPr sz="2800">
                <a:solidFill>
                  <a:srgbClr val="003262"/>
                </a:solidFill>
              </a:defRPr>
            </a:lvl3pPr>
            <a:lvl4pPr lvl="3" rtl="0" algn="ctr">
              <a:lnSpc>
                <a:spcPct val="100000"/>
              </a:lnSpc>
              <a:spcBef>
                <a:spcPts val="0"/>
              </a:spcBef>
              <a:spcAft>
                <a:spcPts val="0"/>
              </a:spcAft>
              <a:buClr>
                <a:srgbClr val="003262"/>
              </a:buClr>
              <a:buSzPts val="2800"/>
              <a:buNone/>
              <a:defRPr sz="2800">
                <a:solidFill>
                  <a:srgbClr val="003262"/>
                </a:solidFill>
              </a:defRPr>
            </a:lvl4pPr>
            <a:lvl5pPr lvl="4" rtl="0" algn="ctr">
              <a:lnSpc>
                <a:spcPct val="100000"/>
              </a:lnSpc>
              <a:spcBef>
                <a:spcPts val="0"/>
              </a:spcBef>
              <a:spcAft>
                <a:spcPts val="0"/>
              </a:spcAft>
              <a:buClr>
                <a:srgbClr val="003262"/>
              </a:buClr>
              <a:buSzPts val="2800"/>
              <a:buNone/>
              <a:defRPr sz="2800">
                <a:solidFill>
                  <a:srgbClr val="003262"/>
                </a:solidFill>
              </a:defRPr>
            </a:lvl5pPr>
            <a:lvl6pPr lvl="5" rtl="0" algn="ctr">
              <a:lnSpc>
                <a:spcPct val="100000"/>
              </a:lnSpc>
              <a:spcBef>
                <a:spcPts val="0"/>
              </a:spcBef>
              <a:spcAft>
                <a:spcPts val="0"/>
              </a:spcAft>
              <a:buClr>
                <a:srgbClr val="003262"/>
              </a:buClr>
              <a:buSzPts val="2800"/>
              <a:buNone/>
              <a:defRPr sz="2800">
                <a:solidFill>
                  <a:srgbClr val="003262"/>
                </a:solidFill>
              </a:defRPr>
            </a:lvl6pPr>
            <a:lvl7pPr lvl="6" rtl="0" algn="ctr">
              <a:lnSpc>
                <a:spcPct val="100000"/>
              </a:lnSpc>
              <a:spcBef>
                <a:spcPts val="0"/>
              </a:spcBef>
              <a:spcAft>
                <a:spcPts val="0"/>
              </a:spcAft>
              <a:buClr>
                <a:srgbClr val="003262"/>
              </a:buClr>
              <a:buSzPts val="2800"/>
              <a:buNone/>
              <a:defRPr sz="2800">
                <a:solidFill>
                  <a:srgbClr val="003262"/>
                </a:solidFill>
              </a:defRPr>
            </a:lvl7pPr>
            <a:lvl8pPr lvl="7" rtl="0" algn="ctr">
              <a:lnSpc>
                <a:spcPct val="100000"/>
              </a:lnSpc>
              <a:spcBef>
                <a:spcPts val="0"/>
              </a:spcBef>
              <a:spcAft>
                <a:spcPts val="0"/>
              </a:spcAft>
              <a:buClr>
                <a:srgbClr val="003262"/>
              </a:buClr>
              <a:buSzPts val="2800"/>
              <a:buNone/>
              <a:defRPr sz="2800">
                <a:solidFill>
                  <a:srgbClr val="003262"/>
                </a:solidFill>
              </a:defRPr>
            </a:lvl8pPr>
            <a:lvl9pPr lvl="8" rtl="0" algn="ctr">
              <a:lnSpc>
                <a:spcPct val="100000"/>
              </a:lnSpc>
              <a:spcBef>
                <a:spcPts val="0"/>
              </a:spcBef>
              <a:spcAft>
                <a:spcPts val="0"/>
              </a:spcAft>
              <a:buClr>
                <a:srgbClr val="003262"/>
              </a:buClr>
              <a:buSzPts val="2800"/>
              <a:buNone/>
              <a:defRPr sz="2800">
                <a:solidFill>
                  <a:srgbClr val="003262"/>
                </a:solidFill>
              </a:defRPr>
            </a:lvl9pPr>
          </a:lstStyle>
          <a:p/>
        </p:txBody>
      </p:sp>
      <p:pic>
        <p:nvPicPr>
          <p:cNvPr id="21" name="Google Shape;21;p3"/>
          <p:cNvPicPr preferRelativeResize="0"/>
          <p:nvPr/>
        </p:nvPicPr>
        <p:blipFill rotWithShape="1">
          <a:blip r:embed="rId2">
            <a:alphaModFix/>
          </a:blip>
          <a:srcRect b="-6017" l="-17567" r="-17567" t="-6039"/>
          <a:stretch/>
        </p:blipFill>
        <p:spPr>
          <a:xfrm>
            <a:off x="3285100" y="619450"/>
            <a:ext cx="2467000" cy="204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003262"/>
              </a:buClr>
              <a:buSzPts val="2800"/>
              <a:buNone/>
              <a:defRPr>
                <a:solidFill>
                  <a:srgbClr val="00326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5" name="Google Shape;25;p4"/>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003262"/>
              </a:buClr>
              <a:buSzPts val="2800"/>
              <a:buNone/>
              <a:defRPr>
                <a:solidFill>
                  <a:srgbClr val="003262"/>
                </a:solidFill>
              </a:defRPr>
            </a:lvl1pPr>
            <a:lvl2pPr lvl="1">
              <a:spcBef>
                <a:spcPts val="0"/>
              </a:spcBef>
              <a:spcAft>
                <a:spcPts val="0"/>
              </a:spcAft>
              <a:buClr>
                <a:srgbClr val="003262"/>
              </a:buClr>
              <a:buSzPts val="2800"/>
              <a:buNone/>
              <a:defRPr>
                <a:solidFill>
                  <a:srgbClr val="003262"/>
                </a:solidFill>
              </a:defRPr>
            </a:lvl2pPr>
            <a:lvl3pPr lvl="2">
              <a:spcBef>
                <a:spcPts val="0"/>
              </a:spcBef>
              <a:spcAft>
                <a:spcPts val="0"/>
              </a:spcAft>
              <a:buClr>
                <a:srgbClr val="003262"/>
              </a:buClr>
              <a:buSzPts val="2800"/>
              <a:buNone/>
              <a:defRPr>
                <a:solidFill>
                  <a:srgbClr val="003262"/>
                </a:solidFill>
              </a:defRPr>
            </a:lvl3pPr>
            <a:lvl4pPr lvl="3">
              <a:spcBef>
                <a:spcPts val="0"/>
              </a:spcBef>
              <a:spcAft>
                <a:spcPts val="0"/>
              </a:spcAft>
              <a:buClr>
                <a:srgbClr val="003262"/>
              </a:buClr>
              <a:buSzPts val="2800"/>
              <a:buNone/>
              <a:defRPr>
                <a:solidFill>
                  <a:srgbClr val="003262"/>
                </a:solidFill>
              </a:defRPr>
            </a:lvl4pPr>
            <a:lvl5pPr lvl="4">
              <a:spcBef>
                <a:spcPts val="0"/>
              </a:spcBef>
              <a:spcAft>
                <a:spcPts val="0"/>
              </a:spcAft>
              <a:buClr>
                <a:srgbClr val="003262"/>
              </a:buClr>
              <a:buSzPts val="2800"/>
              <a:buNone/>
              <a:defRPr>
                <a:solidFill>
                  <a:srgbClr val="003262"/>
                </a:solidFill>
              </a:defRPr>
            </a:lvl5pPr>
            <a:lvl6pPr lvl="5">
              <a:spcBef>
                <a:spcPts val="0"/>
              </a:spcBef>
              <a:spcAft>
                <a:spcPts val="0"/>
              </a:spcAft>
              <a:buClr>
                <a:srgbClr val="003262"/>
              </a:buClr>
              <a:buSzPts val="2800"/>
              <a:buNone/>
              <a:defRPr>
                <a:solidFill>
                  <a:srgbClr val="003262"/>
                </a:solidFill>
              </a:defRPr>
            </a:lvl6pPr>
            <a:lvl7pPr lvl="6">
              <a:spcBef>
                <a:spcPts val="0"/>
              </a:spcBef>
              <a:spcAft>
                <a:spcPts val="0"/>
              </a:spcAft>
              <a:buClr>
                <a:srgbClr val="003262"/>
              </a:buClr>
              <a:buSzPts val="2800"/>
              <a:buNone/>
              <a:defRPr>
                <a:solidFill>
                  <a:srgbClr val="003262"/>
                </a:solidFill>
              </a:defRPr>
            </a:lvl7pPr>
            <a:lvl8pPr lvl="7">
              <a:spcBef>
                <a:spcPts val="0"/>
              </a:spcBef>
              <a:spcAft>
                <a:spcPts val="0"/>
              </a:spcAft>
              <a:buClr>
                <a:srgbClr val="003262"/>
              </a:buClr>
              <a:buSzPts val="2800"/>
              <a:buNone/>
              <a:defRPr>
                <a:solidFill>
                  <a:srgbClr val="003262"/>
                </a:solidFill>
              </a:defRPr>
            </a:lvl8pPr>
            <a:lvl9pPr lvl="8">
              <a:spcBef>
                <a:spcPts val="0"/>
              </a:spcBef>
              <a:spcAft>
                <a:spcPts val="0"/>
              </a:spcAft>
              <a:buClr>
                <a:srgbClr val="003262"/>
              </a:buClr>
              <a:buSzPts val="2800"/>
              <a:buNone/>
              <a:defRPr>
                <a:solidFill>
                  <a:srgbClr val="003262"/>
                </a:solidFill>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0" name="Google Shape;30;p5"/>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00326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7"/>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9" name="Google Shape;39;p8"/>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MAIN_POINT">
    <p:spTree>
      <p:nvGrpSpPr>
        <p:cNvPr id="40" name="Shape 40"/>
        <p:cNvGrpSpPr/>
        <p:nvPr/>
      </p:nvGrpSpPr>
      <p:grpSpPr>
        <a:xfrm>
          <a:off x="0" y="0"/>
          <a:ext cx="0" cy="0"/>
          <a:chOff x="0" y="0"/>
          <a:chExt cx="0" cy="0"/>
        </a:xfrm>
      </p:grpSpPr>
      <p:sp>
        <p:nvSpPr>
          <p:cNvPr id="41" name="Google Shape;41;p9"/>
          <p:cNvSpPr/>
          <p:nvPr/>
        </p:nvSpPr>
        <p:spPr>
          <a:xfrm>
            <a:off x="-62125" y="-25900"/>
            <a:ext cx="9265800" cy="5256300"/>
          </a:xfrm>
          <a:prstGeom prst="rect">
            <a:avLst/>
          </a:prstGeom>
          <a:solidFill>
            <a:srgbClr val="3B7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3" name="Google Shape;43;p9"/>
          <p:cNvPicPr preferRelativeResize="0"/>
          <p:nvPr/>
        </p:nvPicPr>
        <p:blipFill rotWithShape="1">
          <a:blip r:embed="rId2">
            <a:alphaModFix/>
          </a:blip>
          <a:srcRect b="-9467" l="-2753" r="-2742" t="-9467"/>
          <a:stretch/>
        </p:blipFill>
        <p:spPr>
          <a:xfrm>
            <a:off x="627262" y="4578200"/>
            <a:ext cx="1280252" cy="393600"/>
          </a:xfrm>
          <a:prstGeom prst="rect">
            <a:avLst/>
          </a:prstGeom>
          <a:noFill/>
          <a:ln>
            <a:noFill/>
          </a:ln>
        </p:spPr>
      </p:pic>
      <p:pic>
        <p:nvPicPr>
          <p:cNvPr id="44" name="Google Shape;44;p9"/>
          <p:cNvPicPr preferRelativeResize="0"/>
          <p:nvPr/>
        </p:nvPicPr>
        <p:blipFill>
          <a:blip r:embed="rId3">
            <a:alphaModFix/>
          </a:blip>
          <a:stretch>
            <a:fillRect/>
          </a:stretch>
        </p:blipFill>
        <p:spPr>
          <a:xfrm>
            <a:off x="5693250" y="1830825"/>
            <a:ext cx="4804452" cy="5143501"/>
          </a:xfrm>
          <a:prstGeom prst="rect">
            <a:avLst/>
          </a:prstGeom>
          <a:noFill/>
          <a:ln>
            <a:noFill/>
          </a:ln>
        </p:spPr>
      </p:pic>
      <p:sp>
        <p:nvSpPr>
          <p:cNvPr id="45" name="Google Shape;45;p9"/>
          <p:cNvSpPr txBox="1"/>
          <p:nvPr>
            <p:ph type="title"/>
          </p:nvPr>
        </p:nvSpPr>
        <p:spPr>
          <a:xfrm>
            <a:off x="490250" y="109250"/>
            <a:ext cx="6385500" cy="3374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51" name="Google Shape;51;p10"/>
          <p:cNvSpPr txBox="1"/>
          <p:nvPr>
            <p:ph idx="12" type="sldNum"/>
          </p:nvPr>
        </p:nvSpPr>
        <p:spPr>
          <a:xfrm>
            <a:off x="31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3262"/>
              </a:buClr>
              <a:buSzPts val="2800"/>
              <a:buFont typeface="Open Sans"/>
              <a:buNone/>
              <a:defRPr sz="2800">
                <a:solidFill>
                  <a:srgbClr val="003262"/>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indent="-317500" lvl="1" marL="9144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indent="-317500" lvl="2" marL="13716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indent="-317500" lvl="3" marL="18288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indent="-317500" lvl="4" marL="22860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indent="-317500" lvl="5" marL="27432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indent="-317500" lvl="6" marL="32004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indent="-317500" lvl="7" marL="3657600">
              <a:lnSpc>
                <a:spcPct val="100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indent="-317500" lvl="8" marL="4114800">
              <a:lnSpc>
                <a:spcPct val="100000"/>
              </a:lnSpc>
              <a:spcBef>
                <a:spcPts val="800"/>
              </a:spcBef>
              <a:spcAft>
                <a:spcPts val="800"/>
              </a:spcAft>
              <a:buClr>
                <a:srgbClr val="434343"/>
              </a:buClr>
              <a:buSzPts val="1400"/>
              <a:buFont typeface="Open Sans"/>
              <a:buChar char="■"/>
              <a:defRPr>
                <a:solidFill>
                  <a:srgbClr val="434343"/>
                </a:solidFill>
                <a:latin typeface="Open Sans"/>
                <a:ea typeface="Open Sans"/>
                <a:cs typeface="Open Sans"/>
                <a:sym typeface="Open Sans"/>
              </a:defRPr>
            </a:lvl9pPr>
          </a:lstStyle>
          <a:p/>
        </p:txBody>
      </p:sp>
      <p:sp>
        <p:nvSpPr>
          <p:cNvPr id="8" name="Google Shape;8;p1"/>
          <p:cNvSpPr txBox="1"/>
          <p:nvPr>
            <p:ph idx="12" type="sldNum"/>
          </p:nvPr>
        </p:nvSpPr>
        <p:spPr>
          <a:xfrm>
            <a:off x="319058" y="4663217"/>
            <a:ext cx="548700" cy="393600"/>
          </a:xfrm>
          <a:prstGeom prst="rect">
            <a:avLst/>
          </a:prstGeom>
          <a:noFill/>
          <a:ln>
            <a:noFill/>
          </a:ln>
        </p:spPr>
        <p:txBody>
          <a:bodyPr anchorCtr="0" anchor="ctr" bIns="91425" lIns="91425" spcFirstLastPara="1" rIns="91425" wrap="square" tIns="91425">
            <a:noAutofit/>
          </a:bodyPr>
          <a:lstStyle>
            <a:lvl1pPr lvl="0">
              <a:buNone/>
              <a:defRPr sz="1000">
                <a:solidFill>
                  <a:schemeClr val="dk2"/>
                </a:solidFill>
              </a:defRPr>
            </a:lvl1pPr>
            <a:lvl2pPr lvl="1">
              <a:buNone/>
              <a:defRPr sz="1000">
                <a:solidFill>
                  <a:schemeClr val="dk2"/>
                </a:solidFill>
              </a:defRPr>
            </a:lvl2pPr>
            <a:lvl3pPr lvl="2">
              <a:buNone/>
              <a:defRPr sz="1000">
                <a:solidFill>
                  <a:schemeClr val="dk2"/>
                </a:solidFill>
              </a:defRPr>
            </a:lvl3pPr>
            <a:lvl4pPr lvl="3">
              <a:buNone/>
              <a:defRPr sz="1000">
                <a:solidFill>
                  <a:schemeClr val="dk2"/>
                </a:solidFill>
              </a:defRPr>
            </a:lvl4pPr>
            <a:lvl5pPr lvl="4">
              <a:buNone/>
              <a:defRPr sz="1000">
                <a:solidFill>
                  <a:schemeClr val="dk2"/>
                </a:solidFill>
              </a:defRPr>
            </a:lvl5pPr>
            <a:lvl6pPr lvl="5">
              <a:buNone/>
              <a:defRPr sz="1000">
                <a:solidFill>
                  <a:schemeClr val="dk2"/>
                </a:solidFill>
              </a:defRPr>
            </a:lvl6pPr>
            <a:lvl7pPr lvl="6">
              <a:buNone/>
              <a:defRPr sz="1000">
                <a:solidFill>
                  <a:schemeClr val="dk2"/>
                </a:solidFill>
              </a:defRPr>
            </a:lvl7pPr>
            <a:lvl8pPr lvl="7">
              <a:buNone/>
              <a:defRPr sz="1000">
                <a:solidFill>
                  <a:schemeClr val="dk2"/>
                </a:solidFill>
              </a:defRPr>
            </a:lvl8pPr>
            <a:lvl9pPr lvl="8">
              <a:buNone/>
              <a:defRPr sz="1000">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29370" l="-10434" r="-13052" t="-9827"/>
          <a:stretch/>
        </p:blipFill>
        <p:spPr>
          <a:xfrm>
            <a:off x="7385925" y="4460525"/>
            <a:ext cx="1522576" cy="468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19.png"/><Relationship Id="rId6" Type="http://schemas.openxmlformats.org/officeDocument/2006/relationships/image" Target="../media/image6.jpg"/><Relationship Id="rId7" Type="http://schemas.openxmlformats.org/officeDocument/2006/relationships/image" Target="../media/image10.png"/><Relationship Id="rId8"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37.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17.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23.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ec.gov/ix?doc=/Archives/edgar/data/0000092380/000009238022000007/luv-20211231.htm" TargetMode="External"/><Relationship Id="rId4" Type="http://schemas.openxmlformats.org/officeDocument/2006/relationships/hyperlink" Target="https://www.iata.org/en/publications/newsletters/iata-knowledge-hub/unveiling-the-biggest-airline-cos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a:blip r:embed="rId3">
            <a:alphaModFix/>
          </a:blip>
          <a:stretch>
            <a:fillRect/>
          </a:stretch>
        </p:blipFill>
        <p:spPr>
          <a:xfrm>
            <a:off x="1273613" y="926400"/>
            <a:ext cx="6596774" cy="1010125"/>
          </a:xfrm>
          <a:prstGeom prst="rect">
            <a:avLst/>
          </a:prstGeom>
          <a:noFill/>
          <a:ln>
            <a:noFill/>
          </a:ln>
        </p:spPr>
      </p:pic>
      <p:sp>
        <p:nvSpPr>
          <p:cNvPr id="70" name="Google Shape;70;p14"/>
          <p:cNvSpPr txBox="1"/>
          <p:nvPr/>
        </p:nvSpPr>
        <p:spPr>
          <a:xfrm>
            <a:off x="1347975" y="2298450"/>
            <a:ext cx="5202600" cy="101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100">
                <a:latin typeface="Calibri"/>
                <a:ea typeface="Calibri"/>
                <a:cs typeface="Calibri"/>
                <a:sym typeface="Calibri"/>
              </a:rPr>
              <a:t>Reducing Flight Delays at Southwest Airlines: A Data-Driven Strategy</a:t>
            </a:r>
            <a:endParaRPr sz="21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71" name="Google Shape;71;p14"/>
          <p:cNvPicPr preferRelativeResize="0"/>
          <p:nvPr/>
        </p:nvPicPr>
        <p:blipFill>
          <a:blip r:embed="rId4">
            <a:alphaModFix/>
          </a:blip>
          <a:stretch>
            <a:fillRect/>
          </a:stretch>
        </p:blipFill>
        <p:spPr>
          <a:xfrm>
            <a:off x="1538813" y="3862362"/>
            <a:ext cx="648850" cy="648850"/>
          </a:xfrm>
          <a:prstGeom prst="rect">
            <a:avLst/>
          </a:prstGeom>
          <a:noFill/>
          <a:ln>
            <a:noFill/>
          </a:ln>
        </p:spPr>
      </p:pic>
      <p:pic>
        <p:nvPicPr>
          <p:cNvPr id="72" name="Google Shape;72;p14"/>
          <p:cNvPicPr preferRelativeResize="0"/>
          <p:nvPr/>
        </p:nvPicPr>
        <p:blipFill>
          <a:blip r:embed="rId5">
            <a:alphaModFix/>
          </a:blip>
          <a:stretch>
            <a:fillRect/>
          </a:stretch>
        </p:blipFill>
        <p:spPr>
          <a:xfrm>
            <a:off x="2642588" y="3862362"/>
            <a:ext cx="648850" cy="648850"/>
          </a:xfrm>
          <a:prstGeom prst="rect">
            <a:avLst/>
          </a:prstGeom>
          <a:noFill/>
          <a:ln>
            <a:noFill/>
          </a:ln>
        </p:spPr>
      </p:pic>
      <p:pic>
        <p:nvPicPr>
          <p:cNvPr id="73" name="Google Shape;73;p14"/>
          <p:cNvPicPr preferRelativeResize="0"/>
          <p:nvPr/>
        </p:nvPicPr>
        <p:blipFill>
          <a:blip r:embed="rId6">
            <a:alphaModFix/>
          </a:blip>
          <a:stretch>
            <a:fillRect/>
          </a:stretch>
        </p:blipFill>
        <p:spPr>
          <a:xfrm>
            <a:off x="3746363" y="3862352"/>
            <a:ext cx="719213" cy="686900"/>
          </a:xfrm>
          <a:prstGeom prst="rect">
            <a:avLst/>
          </a:prstGeom>
          <a:noFill/>
          <a:ln>
            <a:noFill/>
          </a:ln>
        </p:spPr>
      </p:pic>
      <p:pic>
        <p:nvPicPr>
          <p:cNvPr id="74" name="Google Shape;74;p14"/>
          <p:cNvPicPr preferRelativeResize="0"/>
          <p:nvPr/>
        </p:nvPicPr>
        <p:blipFill>
          <a:blip r:embed="rId7">
            <a:alphaModFix/>
          </a:blip>
          <a:stretch>
            <a:fillRect/>
          </a:stretch>
        </p:blipFill>
        <p:spPr>
          <a:xfrm>
            <a:off x="4920513" y="3862350"/>
            <a:ext cx="719226" cy="719226"/>
          </a:xfrm>
          <a:prstGeom prst="rect">
            <a:avLst/>
          </a:prstGeom>
          <a:noFill/>
          <a:ln>
            <a:noFill/>
          </a:ln>
        </p:spPr>
      </p:pic>
      <p:sp>
        <p:nvSpPr>
          <p:cNvPr id="75" name="Google Shape;75;p14"/>
          <p:cNvSpPr txBox="1"/>
          <p:nvPr/>
        </p:nvSpPr>
        <p:spPr>
          <a:xfrm>
            <a:off x="1481025" y="4509675"/>
            <a:ext cx="7644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pen Sans"/>
                <a:ea typeface="Open Sans"/>
                <a:cs typeface="Open Sans"/>
                <a:sym typeface="Open Sans"/>
              </a:rPr>
              <a:t>Ayushi Goel</a:t>
            </a:r>
            <a:endParaRPr sz="800">
              <a:solidFill>
                <a:srgbClr val="434343"/>
              </a:solidFill>
              <a:latin typeface="Open Sans"/>
              <a:ea typeface="Open Sans"/>
              <a:cs typeface="Open Sans"/>
              <a:sym typeface="Open Sans"/>
            </a:endParaRPr>
          </a:p>
        </p:txBody>
      </p:sp>
      <p:sp>
        <p:nvSpPr>
          <p:cNvPr id="76" name="Google Shape;76;p14"/>
          <p:cNvSpPr txBox="1"/>
          <p:nvPr/>
        </p:nvSpPr>
        <p:spPr>
          <a:xfrm>
            <a:off x="2485063" y="4505375"/>
            <a:ext cx="963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pen Sans"/>
                <a:ea typeface="Open Sans"/>
                <a:cs typeface="Open Sans"/>
                <a:sym typeface="Open Sans"/>
              </a:rPr>
              <a:t>Licheng Zhong</a:t>
            </a:r>
            <a:endParaRPr sz="800">
              <a:solidFill>
                <a:srgbClr val="434343"/>
              </a:solidFill>
              <a:latin typeface="Open Sans"/>
              <a:ea typeface="Open Sans"/>
              <a:cs typeface="Open Sans"/>
              <a:sym typeface="Open Sans"/>
            </a:endParaRPr>
          </a:p>
        </p:txBody>
      </p:sp>
      <p:sp>
        <p:nvSpPr>
          <p:cNvPr id="77" name="Google Shape;77;p14"/>
          <p:cNvSpPr txBox="1"/>
          <p:nvPr/>
        </p:nvSpPr>
        <p:spPr>
          <a:xfrm>
            <a:off x="3746375" y="4529675"/>
            <a:ext cx="764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pen Sans"/>
                <a:ea typeface="Open Sans"/>
                <a:cs typeface="Open Sans"/>
                <a:sym typeface="Open Sans"/>
              </a:rPr>
              <a:t>Louis Wu</a:t>
            </a:r>
            <a:endParaRPr sz="800">
              <a:solidFill>
                <a:srgbClr val="434343"/>
              </a:solidFill>
              <a:latin typeface="Open Sans"/>
              <a:ea typeface="Open Sans"/>
              <a:cs typeface="Open Sans"/>
              <a:sym typeface="Open Sans"/>
            </a:endParaRPr>
          </a:p>
        </p:txBody>
      </p:sp>
      <p:sp>
        <p:nvSpPr>
          <p:cNvPr id="78" name="Google Shape;78;p14"/>
          <p:cNvSpPr txBox="1"/>
          <p:nvPr/>
        </p:nvSpPr>
        <p:spPr>
          <a:xfrm>
            <a:off x="4872363" y="4554075"/>
            <a:ext cx="9639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Open Sans"/>
                <a:ea typeface="Open Sans"/>
                <a:cs typeface="Open Sans"/>
                <a:sym typeface="Open Sans"/>
              </a:rPr>
              <a:t>Sammy Cayo</a:t>
            </a:r>
            <a:endParaRPr sz="800">
              <a:solidFill>
                <a:srgbClr val="434343"/>
              </a:solidFill>
              <a:latin typeface="Open Sans"/>
              <a:ea typeface="Open Sans"/>
              <a:cs typeface="Open Sans"/>
              <a:sym typeface="Open Sans"/>
            </a:endParaRPr>
          </a:p>
        </p:txBody>
      </p:sp>
      <p:pic>
        <p:nvPicPr>
          <p:cNvPr id="79" name="Google Shape;79;p14"/>
          <p:cNvPicPr preferRelativeResize="0"/>
          <p:nvPr/>
        </p:nvPicPr>
        <p:blipFill>
          <a:blip r:embed="rId8">
            <a:alphaModFix/>
          </a:blip>
          <a:stretch>
            <a:fillRect/>
          </a:stretch>
        </p:blipFill>
        <p:spPr>
          <a:xfrm>
            <a:off x="3928825" y="575925"/>
            <a:ext cx="811254" cy="648849"/>
          </a:xfrm>
          <a:prstGeom prst="rect">
            <a:avLst/>
          </a:prstGeom>
          <a:noFill/>
          <a:ln>
            <a:noFill/>
          </a:ln>
        </p:spPr>
      </p:pic>
      <p:sp>
        <p:nvSpPr>
          <p:cNvPr id="80" name="Google Shape;80;p14"/>
          <p:cNvSpPr txBox="1"/>
          <p:nvPr/>
        </p:nvSpPr>
        <p:spPr>
          <a:xfrm>
            <a:off x="1436275" y="3509025"/>
            <a:ext cx="15207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34343"/>
                </a:solidFill>
                <a:latin typeface="Open Sans"/>
                <a:ea typeface="Open Sans"/>
                <a:cs typeface="Open Sans"/>
                <a:sym typeface="Open Sans"/>
              </a:rPr>
              <a:t>Meet the Team: Group 4 </a:t>
            </a:r>
            <a:endParaRPr b="1" sz="800">
              <a:solidFill>
                <a:srgbClr val="434343"/>
              </a:solidFill>
              <a:latin typeface="Open Sans"/>
              <a:ea typeface="Open Sans"/>
              <a:cs typeface="Open Sans"/>
              <a:sym typeface="Open Sans"/>
            </a:endParaRPr>
          </a:p>
        </p:txBody>
      </p:sp>
      <p:sp>
        <p:nvSpPr>
          <p:cNvPr id="81" name="Google Shape;81;p14"/>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Target Audience</a:t>
            </a:r>
            <a:r>
              <a:rPr i="1" lang="en" sz="1000">
                <a:solidFill>
                  <a:srgbClr val="434343"/>
                </a:solidFill>
                <a:latin typeface="Open Sans"/>
                <a:ea typeface="Open Sans"/>
                <a:cs typeface="Open Sans"/>
                <a:sym typeface="Open Sans"/>
              </a:rPr>
              <a:t> - Senior Leadership at Southwest Airlines &amp; Co.</a:t>
            </a:r>
            <a:endParaRPr i="1" sz="1000">
              <a:solidFill>
                <a:srgbClr val="434343"/>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Where Things Are Taking Off... Late</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177" name="Google Shape;177;p23"/>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178" name="Google Shape;178;p23" title="Screenshot 2025-03-30 at 22.36.46.png"/>
          <p:cNvPicPr preferRelativeResize="0"/>
          <p:nvPr/>
        </p:nvPicPr>
        <p:blipFill>
          <a:blip r:embed="rId4">
            <a:alphaModFix/>
          </a:blip>
          <a:stretch>
            <a:fillRect/>
          </a:stretch>
        </p:blipFill>
        <p:spPr>
          <a:xfrm>
            <a:off x="131950" y="1443150"/>
            <a:ext cx="4344901" cy="2601824"/>
          </a:xfrm>
          <a:prstGeom prst="rect">
            <a:avLst/>
          </a:prstGeom>
          <a:noFill/>
          <a:ln>
            <a:noFill/>
          </a:ln>
        </p:spPr>
      </p:pic>
      <p:pic>
        <p:nvPicPr>
          <p:cNvPr id="179" name="Google Shape;179;p23" title="Screenshot 2025-03-30 at 22.36.57.png"/>
          <p:cNvPicPr preferRelativeResize="0"/>
          <p:nvPr/>
        </p:nvPicPr>
        <p:blipFill>
          <a:blip r:embed="rId5">
            <a:alphaModFix/>
          </a:blip>
          <a:stretch>
            <a:fillRect/>
          </a:stretch>
        </p:blipFill>
        <p:spPr>
          <a:xfrm>
            <a:off x="4636526" y="1453125"/>
            <a:ext cx="4362350" cy="2581865"/>
          </a:xfrm>
          <a:prstGeom prst="rect">
            <a:avLst/>
          </a:prstGeom>
          <a:noFill/>
          <a:ln>
            <a:noFill/>
          </a:ln>
        </p:spPr>
      </p:pic>
      <p:sp>
        <p:nvSpPr>
          <p:cNvPr id="180" name="Google Shape;180;p23"/>
          <p:cNvSpPr txBox="1"/>
          <p:nvPr/>
        </p:nvSpPr>
        <p:spPr>
          <a:xfrm>
            <a:off x="200550" y="4035000"/>
            <a:ext cx="1047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Open Sans"/>
                <a:ea typeface="Open Sans"/>
                <a:cs typeface="Open Sans"/>
                <a:sym typeface="Open Sans"/>
              </a:rPr>
              <a:t>(12M 2015)</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p:txBody>
      </p:sp>
      <p:sp>
        <p:nvSpPr>
          <p:cNvPr id="181" name="Google Shape;181;p23"/>
          <p:cNvSpPr txBox="1"/>
          <p:nvPr/>
        </p:nvSpPr>
        <p:spPr>
          <a:xfrm>
            <a:off x="4698975" y="4044975"/>
            <a:ext cx="1047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Open Sans"/>
                <a:ea typeface="Open Sans"/>
                <a:cs typeface="Open Sans"/>
                <a:sym typeface="Open Sans"/>
              </a:rPr>
              <a:t>(12M 2015)</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nvSpPr>
        <p:spPr>
          <a:xfrm>
            <a:off x="345325" y="288275"/>
            <a:ext cx="87570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What (Barely) Correlates with Delays - Pearson correlation</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187" name="Google Shape;187;p24"/>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188" name="Google Shape;188;p24" title="Screenshot 2025-04-02 at 19.06.47.png"/>
          <p:cNvPicPr preferRelativeResize="0"/>
          <p:nvPr/>
        </p:nvPicPr>
        <p:blipFill>
          <a:blip r:embed="rId4">
            <a:alphaModFix/>
          </a:blip>
          <a:stretch>
            <a:fillRect/>
          </a:stretch>
        </p:blipFill>
        <p:spPr>
          <a:xfrm>
            <a:off x="1803701" y="956075"/>
            <a:ext cx="5114185" cy="3882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264050" y="4260850"/>
            <a:ext cx="1046876" cy="837301"/>
          </a:xfrm>
          <a:prstGeom prst="rect">
            <a:avLst/>
          </a:prstGeom>
          <a:noFill/>
          <a:ln>
            <a:noFill/>
          </a:ln>
        </p:spPr>
      </p:pic>
      <p:sp>
        <p:nvSpPr>
          <p:cNvPr id="194" name="Google Shape;194;p25"/>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Image Source</a:t>
            </a:r>
            <a:r>
              <a:rPr i="1" lang="en" sz="1000">
                <a:solidFill>
                  <a:srgbClr val="434343"/>
                </a:solidFill>
                <a:latin typeface="Open Sans"/>
                <a:ea typeface="Open Sans"/>
                <a:cs typeface="Open Sans"/>
                <a:sym typeface="Open Sans"/>
              </a:rPr>
              <a:t> - https://openai.com/index/dall-e-3/</a:t>
            </a:r>
            <a:endParaRPr i="1" sz="1000">
              <a:solidFill>
                <a:srgbClr val="434343"/>
              </a:solidFill>
              <a:latin typeface="Open Sans"/>
              <a:ea typeface="Open Sans"/>
              <a:cs typeface="Open Sans"/>
              <a:sym typeface="Open Sans"/>
            </a:endParaRPr>
          </a:p>
        </p:txBody>
      </p:sp>
      <p:pic>
        <p:nvPicPr>
          <p:cNvPr id="195" name="Google Shape;195;p25" title="feature_engineering.png"/>
          <p:cNvPicPr preferRelativeResize="0"/>
          <p:nvPr/>
        </p:nvPicPr>
        <p:blipFill>
          <a:blip r:embed="rId4">
            <a:alphaModFix/>
          </a:blip>
          <a:stretch>
            <a:fillRect/>
          </a:stretch>
        </p:blipFill>
        <p:spPr>
          <a:xfrm>
            <a:off x="1387125" y="381000"/>
            <a:ext cx="6002024" cy="4001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nvSpPr>
        <p:spPr>
          <a:xfrm>
            <a:off x="345325" y="288275"/>
            <a:ext cx="87570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3262"/>
                </a:solidFill>
                <a:latin typeface="Open Sans"/>
                <a:ea typeface="Open Sans"/>
                <a:cs typeface="Open Sans"/>
                <a:sym typeface="Open Sans"/>
              </a:rPr>
              <a:t>Airport Profile Features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01" name="Google Shape;201;p26"/>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02" name="Google Shape;202;p26" title="Screenshot 2025-04-16 at 22.22.17.png"/>
          <p:cNvPicPr preferRelativeResize="0"/>
          <p:nvPr/>
        </p:nvPicPr>
        <p:blipFill>
          <a:blip r:embed="rId4">
            <a:alphaModFix/>
          </a:blip>
          <a:stretch>
            <a:fillRect/>
          </a:stretch>
        </p:blipFill>
        <p:spPr>
          <a:xfrm>
            <a:off x="1011800" y="960425"/>
            <a:ext cx="6957199" cy="3436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nvSpPr>
        <p:spPr>
          <a:xfrm>
            <a:off x="345325" y="288275"/>
            <a:ext cx="87570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3262"/>
                </a:solidFill>
                <a:latin typeface="Open Sans"/>
                <a:ea typeface="Open Sans"/>
                <a:cs typeface="Open Sans"/>
                <a:sym typeface="Open Sans"/>
              </a:rPr>
              <a:t>Time-Based</a:t>
            </a:r>
            <a:r>
              <a:rPr lang="en" sz="2800">
                <a:solidFill>
                  <a:srgbClr val="003262"/>
                </a:solidFill>
                <a:latin typeface="Open Sans"/>
                <a:ea typeface="Open Sans"/>
                <a:cs typeface="Open Sans"/>
                <a:sym typeface="Open Sans"/>
              </a:rPr>
              <a:t> Profile Features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08" name="Google Shape;208;p27"/>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09" name="Google Shape;209;p27" title="Screenshot 2025-04-16 at 22.24.17.png"/>
          <p:cNvPicPr preferRelativeResize="0"/>
          <p:nvPr/>
        </p:nvPicPr>
        <p:blipFill>
          <a:blip r:embed="rId4">
            <a:alphaModFix/>
          </a:blip>
          <a:stretch>
            <a:fillRect/>
          </a:stretch>
        </p:blipFill>
        <p:spPr>
          <a:xfrm>
            <a:off x="304800" y="1108475"/>
            <a:ext cx="8570775" cy="32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345325" y="288275"/>
            <a:ext cx="87570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3262"/>
                </a:solidFill>
                <a:latin typeface="Open Sans"/>
                <a:ea typeface="Open Sans"/>
                <a:cs typeface="Open Sans"/>
                <a:sym typeface="Open Sans"/>
              </a:rPr>
              <a:t>Weather</a:t>
            </a:r>
            <a:r>
              <a:rPr lang="en" sz="2800">
                <a:solidFill>
                  <a:srgbClr val="003262"/>
                </a:solidFill>
                <a:latin typeface="Open Sans"/>
                <a:ea typeface="Open Sans"/>
                <a:cs typeface="Open Sans"/>
                <a:sym typeface="Open Sans"/>
              </a:rPr>
              <a:t> Profile Features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15" name="Google Shape;215;p28"/>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16" name="Google Shape;216;p28" title="Screenshot 2025-04-16 at 22.25.00.png"/>
          <p:cNvPicPr preferRelativeResize="0"/>
          <p:nvPr/>
        </p:nvPicPr>
        <p:blipFill>
          <a:blip r:embed="rId4">
            <a:alphaModFix/>
          </a:blip>
          <a:stretch>
            <a:fillRect/>
          </a:stretch>
        </p:blipFill>
        <p:spPr>
          <a:xfrm>
            <a:off x="457200" y="1032275"/>
            <a:ext cx="8231574" cy="321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nvSpPr>
        <p:spPr>
          <a:xfrm>
            <a:off x="345325" y="288275"/>
            <a:ext cx="87570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3262"/>
                </a:solidFill>
                <a:latin typeface="Open Sans"/>
                <a:ea typeface="Open Sans"/>
                <a:cs typeface="Open Sans"/>
                <a:sym typeface="Open Sans"/>
              </a:rPr>
              <a:t>Southwest Airlines</a:t>
            </a:r>
            <a:r>
              <a:rPr lang="en" sz="2800">
                <a:solidFill>
                  <a:srgbClr val="003262"/>
                </a:solidFill>
                <a:latin typeface="Open Sans"/>
                <a:ea typeface="Open Sans"/>
                <a:cs typeface="Open Sans"/>
                <a:sym typeface="Open Sans"/>
              </a:rPr>
              <a:t> Profile Features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22" name="Google Shape;222;p29"/>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23" name="Google Shape;223;p29" title="Screenshot 2025-04-16 at 22.26.19.png"/>
          <p:cNvPicPr preferRelativeResize="0"/>
          <p:nvPr/>
        </p:nvPicPr>
        <p:blipFill>
          <a:blip r:embed="rId4">
            <a:alphaModFix/>
          </a:blip>
          <a:stretch>
            <a:fillRect/>
          </a:stretch>
        </p:blipFill>
        <p:spPr>
          <a:xfrm>
            <a:off x="152400" y="1184675"/>
            <a:ext cx="8839199" cy="26678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Graph Based</a:t>
            </a:r>
            <a:endParaRPr/>
          </a:p>
        </p:txBody>
      </p:sp>
      <p:pic>
        <p:nvPicPr>
          <p:cNvPr id="229" name="Google Shape;229;p30" title="graphframes_logo.png"/>
          <p:cNvPicPr preferRelativeResize="0"/>
          <p:nvPr/>
        </p:nvPicPr>
        <p:blipFill rotWithShape="1">
          <a:blip r:embed="rId3">
            <a:alphaModFix/>
          </a:blip>
          <a:srcRect b="0" l="-2970" r="2970" t="0"/>
          <a:stretch/>
        </p:blipFill>
        <p:spPr>
          <a:xfrm>
            <a:off x="6362475" y="1439450"/>
            <a:ext cx="2439100" cy="612825"/>
          </a:xfrm>
          <a:prstGeom prst="rect">
            <a:avLst/>
          </a:prstGeom>
          <a:noFill/>
          <a:ln>
            <a:noFill/>
          </a:ln>
        </p:spPr>
      </p:pic>
      <p:pic>
        <p:nvPicPr>
          <p:cNvPr id="230" name="Google Shape;230;p30"/>
          <p:cNvPicPr preferRelativeResize="0"/>
          <p:nvPr/>
        </p:nvPicPr>
        <p:blipFill>
          <a:blip r:embed="rId4">
            <a:alphaModFix/>
          </a:blip>
          <a:stretch>
            <a:fillRect/>
          </a:stretch>
        </p:blipFill>
        <p:spPr>
          <a:xfrm>
            <a:off x="264050" y="4260850"/>
            <a:ext cx="1046876" cy="837301"/>
          </a:xfrm>
          <a:prstGeom prst="rect">
            <a:avLst/>
          </a:prstGeom>
          <a:noFill/>
          <a:ln>
            <a:noFill/>
          </a:ln>
        </p:spPr>
      </p:pic>
      <p:pic>
        <p:nvPicPr>
          <p:cNvPr id="231" name="Google Shape;231;p30" title="ChatGPT Image Apr 16, 2025 at 05_07_08 PM.png"/>
          <p:cNvPicPr preferRelativeResize="0"/>
          <p:nvPr/>
        </p:nvPicPr>
        <p:blipFill>
          <a:blip r:embed="rId5">
            <a:alphaModFix/>
          </a:blip>
          <a:stretch>
            <a:fillRect/>
          </a:stretch>
        </p:blipFill>
        <p:spPr>
          <a:xfrm>
            <a:off x="6820776" y="2231375"/>
            <a:ext cx="1980800" cy="1980800"/>
          </a:xfrm>
          <a:prstGeom prst="rect">
            <a:avLst/>
          </a:prstGeom>
          <a:noFill/>
          <a:ln>
            <a:noFill/>
          </a:ln>
        </p:spPr>
      </p:pic>
      <p:pic>
        <p:nvPicPr>
          <p:cNvPr id="232" name="Google Shape;232;p30" title="Screenshot 2025-04-16 at 6.09.22 PM.png"/>
          <p:cNvPicPr preferRelativeResize="0"/>
          <p:nvPr/>
        </p:nvPicPr>
        <p:blipFill>
          <a:blip r:embed="rId6">
            <a:alphaModFix/>
          </a:blip>
          <a:stretch>
            <a:fillRect/>
          </a:stretch>
        </p:blipFill>
        <p:spPr>
          <a:xfrm>
            <a:off x="219400" y="1405225"/>
            <a:ext cx="6036423" cy="1045600"/>
          </a:xfrm>
          <a:prstGeom prst="rect">
            <a:avLst/>
          </a:prstGeom>
          <a:noFill/>
          <a:ln>
            <a:noFill/>
          </a:ln>
        </p:spPr>
      </p:pic>
      <p:sp>
        <p:nvSpPr>
          <p:cNvPr id="233" name="Google Shape;233;p30"/>
          <p:cNvSpPr txBox="1"/>
          <p:nvPr/>
        </p:nvSpPr>
        <p:spPr>
          <a:xfrm>
            <a:off x="299675" y="2809350"/>
            <a:ext cx="4468200" cy="14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Open Sans"/>
                <a:ea typeface="Open Sans"/>
                <a:cs typeface="Open Sans"/>
                <a:sym typeface="Open Sans"/>
              </a:rPr>
              <a:t>PageRank</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Airport linked to other airports are ranked higher</a:t>
            </a:r>
            <a:endParaRPr sz="1100">
              <a:solidFill>
                <a:srgbClr val="434343"/>
              </a:solidFill>
              <a:latin typeface="Open Sans"/>
              <a:ea typeface="Open Sans"/>
              <a:cs typeface="Open Sans"/>
              <a:sym typeface="Open Sans"/>
            </a:endParaRPr>
          </a:p>
          <a:p>
            <a:pPr indent="0" lvl="0" marL="0" rtl="0" algn="l">
              <a:spcBef>
                <a:spcPts val="0"/>
              </a:spcBef>
              <a:spcAft>
                <a:spcPts val="0"/>
              </a:spcAft>
              <a:buNone/>
            </a:pPr>
            <a:r>
              <a:rPr lang="en" sz="1100">
                <a:solidFill>
                  <a:srgbClr val="434343"/>
                </a:solidFill>
                <a:latin typeface="Open Sans"/>
                <a:ea typeface="Open Sans"/>
                <a:cs typeface="Open Sans"/>
                <a:sym typeface="Open Sans"/>
              </a:rPr>
              <a:t>InDegree </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Popular destination have higher values</a:t>
            </a:r>
            <a:endParaRPr sz="1100">
              <a:solidFill>
                <a:srgbClr val="434343"/>
              </a:solidFill>
              <a:latin typeface="Open Sans"/>
              <a:ea typeface="Open Sans"/>
              <a:cs typeface="Open Sans"/>
              <a:sym typeface="Open Sans"/>
            </a:endParaRPr>
          </a:p>
          <a:p>
            <a:pPr indent="0" lvl="0" marL="0" rtl="0" algn="l">
              <a:spcBef>
                <a:spcPts val="0"/>
              </a:spcBef>
              <a:spcAft>
                <a:spcPts val="0"/>
              </a:spcAft>
              <a:buNone/>
            </a:pPr>
            <a:r>
              <a:rPr lang="en" sz="1100">
                <a:solidFill>
                  <a:srgbClr val="434343"/>
                </a:solidFill>
                <a:latin typeface="Open Sans"/>
                <a:ea typeface="Open Sans"/>
                <a:cs typeface="Open Sans"/>
                <a:sym typeface="Open Sans"/>
              </a:rPr>
              <a:t>OutDegree</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Major Hubs have higher values</a:t>
            </a:r>
            <a:endParaRPr sz="1100">
              <a:solidFill>
                <a:srgbClr val="434343"/>
              </a:solidFill>
              <a:latin typeface="Open Sans"/>
              <a:ea typeface="Open Sans"/>
              <a:cs typeface="Open Sans"/>
              <a:sym typeface="Open Sans"/>
            </a:endParaRPr>
          </a:p>
        </p:txBody>
      </p:sp>
      <p:sp>
        <p:nvSpPr>
          <p:cNvPr id="234" name="Google Shape;234;p30"/>
          <p:cNvSpPr txBox="1"/>
          <p:nvPr/>
        </p:nvSpPr>
        <p:spPr>
          <a:xfrm>
            <a:off x="160475" y="4866075"/>
            <a:ext cx="474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Image Source</a:t>
            </a:r>
            <a:r>
              <a:rPr i="1" lang="en" sz="1000">
                <a:solidFill>
                  <a:srgbClr val="434343"/>
                </a:solidFill>
                <a:latin typeface="Open Sans"/>
                <a:ea typeface="Open Sans"/>
                <a:cs typeface="Open Sans"/>
                <a:sym typeface="Open Sans"/>
              </a:rPr>
              <a:t> - https://openai.com/index/dall-e-3/</a:t>
            </a:r>
            <a:endParaRPr i="1" sz="1000">
              <a:solidFill>
                <a:srgbClr val="434343"/>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800">
                <a:solidFill>
                  <a:schemeClr val="dk1"/>
                </a:solidFill>
                <a:latin typeface="Calibri"/>
                <a:ea typeface="Calibri"/>
                <a:cs typeface="Calibri"/>
                <a:sym typeface="Calibri"/>
              </a:rPr>
              <a:t>ML Pipeline</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40" name="Google Shape;240;p31"/>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41" name="Google Shape;241;p31" title="Screenshot 2025-04-16 at 22.39.27.png"/>
          <p:cNvPicPr preferRelativeResize="0"/>
          <p:nvPr/>
        </p:nvPicPr>
        <p:blipFill>
          <a:blip r:embed="rId4">
            <a:alphaModFix/>
          </a:blip>
          <a:stretch>
            <a:fillRect/>
          </a:stretch>
        </p:blipFill>
        <p:spPr>
          <a:xfrm>
            <a:off x="1310925" y="879875"/>
            <a:ext cx="6030852" cy="359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Baseline Results - Logistic Regression 2015-2019 </a:t>
            </a:r>
            <a:endParaRPr sz="28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 sz="1000">
                <a:solidFill>
                  <a:schemeClr val="dk1"/>
                </a:solidFill>
                <a:latin typeface="Calibri"/>
                <a:ea typeface="Calibri"/>
                <a:cs typeface="Calibri"/>
                <a:sym typeface="Calibri"/>
              </a:rPr>
              <a:t>No Regularization; Runtime = 2 minutes, GPU - 5 Workers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47" name="Google Shape;247;p32"/>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48" name="Google Shape;248;p32" title="Screenshot 2025-04-16 at 19.13.46.png"/>
          <p:cNvPicPr preferRelativeResize="0"/>
          <p:nvPr/>
        </p:nvPicPr>
        <p:blipFill>
          <a:blip r:embed="rId4">
            <a:alphaModFix/>
          </a:blip>
          <a:stretch>
            <a:fillRect/>
          </a:stretch>
        </p:blipFill>
        <p:spPr>
          <a:xfrm>
            <a:off x="431063" y="1271175"/>
            <a:ext cx="8237534" cy="299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nvSpPr>
        <p:spPr>
          <a:xfrm>
            <a:off x="345325" y="288275"/>
            <a:ext cx="4062900" cy="78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Problem Statement</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sp>
        <p:nvSpPr>
          <p:cNvPr id="87" name="Google Shape;87;p15"/>
          <p:cNvSpPr txBox="1"/>
          <p:nvPr/>
        </p:nvSpPr>
        <p:spPr>
          <a:xfrm>
            <a:off x="149400" y="844175"/>
            <a:ext cx="4062900" cy="28392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From 2014-202</a:t>
            </a:r>
            <a:r>
              <a:rPr lang="en" sz="1000">
                <a:solidFill>
                  <a:srgbClr val="434343"/>
                </a:solidFill>
                <a:latin typeface="Open Sans"/>
                <a:ea typeface="Open Sans"/>
                <a:cs typeface="Open Sans"/>
                <a:sym typeface="Open Sans"/>
              </a:rPr>
              <a:t>1</a:t>
            </a:r>
            <a:r>
              <a:rPr lang="en" sz="1000">
                <a:solidFill>
                  <a:srgbClr val="434343"/>
                </a:solidFill>
                <a:latin typeface="Open Sans"/>
                <a:ea typeface="Open Sans"/>
                <a:cs typeface="Open Sans"/>
                <a:sym typeface="Open Sans"/>
              </a:rPr>
              <a:t>, Southwest Operated 14.94 million flights</a:t>
            </a:r>
            <a:endParaRPr sz="1000">
              <a:solidFill>
                <a:srgbClr val="434343"/>
              </a:solidFill>
              <a:latin typeface="Open Sans"/>
              <a:ea typeface="Open Sans"/>
              <a:cs typeface="Open Sans"/>
              <a:sym typeface="Open Sans"/>
            </a:endParaRPr>
          </a:p>
          <a:p>
            <a:pPr indent="-292100" lvl="0" marL="4572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3.09 million were delayed</a:t>
            </a:r>
            <a:endParaRPr sz="1000">
              <a:solidFill>
                <a:srgbClr val="434343"/>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20.01% delay rate</a:t>
            </a:r>
            <a:endParaRPr sz="1000">
              <a:solidFill>
                <a:srgbClr val="434343"/>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7.74% in 2020 attributed to global pandemic</a:t>
            </a:r>
            <a:endParaRPr sz="1000">
              <a:solidFill>
                <a:srgbClr val="434343"/>
              </a:solidFill>
              <a:latin typeface="Open Sans"/>
              <a:ea typeface="Open Sans"/>
              <a:cs typeface="Open Sans"/>
              <a:sym typeface="Open Sans"/>
            </a:endParaRPr>
          </a:p>
          <a:p>
            <a:pPr indent="-292100" lvl="0" marL="4572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Financial Impact of at least $2.85 Billion</a:t>
            </a:r>
            <a:endParaRPr sz="1000">
              <a:solidFill>
                <a:srgbClr val="434343"/>
              </a:solidFill>
              <a:latin typeface="Open Sans"/>
              <a:ea typeface="Open Sans"/>
              <a:cs typeface="Open Sans"/>
              <a:sym typeface="Open Sans"/>
            </a:endParaRPr>
          </a:p>
          <a:p>
            <a:pPr indent="-292100" lvl="0" marL="4572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Operational breakdown</a:t>
            </a:r>
            <a:endParaRPr sz="1000">
              <a:solidFill>
                <a:srgbClr val="434343"/>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Increased fuel consumption (2</a:t>
            </a:r>
            <a:r>
              <a:rPr lang="en" sz="1000">
                <a:solidFill>
                  <a:srgbClr val="434343"/>
                </a:solidFill>
                <a:latin typeface="Open Sans"/>
                <a:ea typeface="Open Sans"/>
                <a:cs typeface="Open Sans"/>
                <a:sym typeface="Open Sans"/>
              </a:rPr>
              <a:t>3.5</a:t>
            </a:r>
            <a:r>
              <a:rPr lang="en" sz="1000">
                <a:solidFill>
                  <a:srgbClr val="434343"/>
                </a:solidFill>
                <a:latin typeface="Open Sans"/>
                <a:ea typeface="Open Sans"/>
                <a:cs typeface="Open Sans"/>
                <a:sym typeface="Open Sans"/>
              </a:rPr>
              <a:t>%)</a:t>
            </a:r>
            <a:r>
              <a:rPr baseline="30000" lang="en" sz="1000">
                <a:solidFill>
                  <a:srgbClr val="0D5CDF"/>
                </a:solidFill>
                <a:latin typeface="Open Sans"/>
                <a:ea typeface="Open Sans"/>
                <a:cs typeface="Open Sans"/>
                <a:sym typeface="Open Sans"/>
              </a:rPr>
              <a:t>1</a:t>
            </a:r>
            <a:endParaRPr baseline="30000" sz="1000">
              <a:solidFill>
                <a:srgbClr val="0D5CDF"/>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Labor cost (55.0%)</a:t>
            </a:r>
            <a:r>
              <a:rPr baseline="30000" lang="en" sz="1000">
                <a:solidFill>
                  <a:srgbClr val="0D5CDF"/>
                </a:solidFill>
                <a:latin typeface="Open Sans"/>
                <a:ea typeface="Open Sans"/>
                <a:cs typeface="Open Sans"/>
                <a:sym typeface="Open Sans"/>
              </a:rPr>
              <a:t>1</a:t>
            </a:r>
            <a:endParaRPr baseline="30000" sz="1000">
              <a:solidFill>
                <a:srgbClr val="0D5CDF"/>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Maintenance costs (8.4%)</a:t>
            </a:r>
            <a:r>
              <a:rPr baseline="30000" lang="en" sz="1000">
                <a:solidFill>
                  <a:srgbClr val="0D5CDF"/>
                </a:solidFill>
                <a:latin typeface="Open Sans"/>
                <a:ea typeface="Open Sans"/>
                <a:cs typeface="Open Sans"/>
                <a:sym typeface="Open Sans"/>
              </a:rPr>
              <a:t>2</a:t>
            </a:r>
            <a:endParaRPr baseline="30000" sz="1000">
              <a:solidFill>
                <a:srgbClr val="0D5CDF"/>
              </a:solidFill>
              <a:latin typeface="Open Sans"/>
              <a:ea typeface="Open Sans"/>
              <a:cs typeface="Open Sans"/>
              <a:sym typeface="Open Sans"/>
            </a:endParaRPr>
          </a:p>
          <a:p>
            <a:pPr indent="-292100" lvl="1" marL="914400" rtl="0" algn="l">
              <a:lnSpc>
                <a:spcPct val="150000"/>
              </a:lnSpc>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Cancelled flights compensation payout</a:t>
            </a:r>
            <a:endParaRPr sz="1000">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900">
              <a:solidFill>
                <a:srgbClr val="434343"/>
              </a:solidFill>
              <a:latin typeface="Open Sans"/>
              <a:ea typeface="Open Sans"/>
              <a:cs typeface="Open Sans"/>
              <a:sym typeface="Open Sans"/>
            </a:endParaRPr>
          </a:p>
        </p:txBody>
      </p:sp>
      <p:pic>
        <p:nvPicPr>
          <p:cNvPr id="88" name="Google Shape;88;p15"/>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89" name="Google Shape;89;p15"/>
          <p:cNvPicPr preferRelativeResize="0"/>
          <p:nvPr/>
        </p:nvPicPr>
        <p:blipFill>
          <a:blip r:embed="rId4">
            <a:alphaModFix/>
          </a:blip>
          <a:stretch>
            <a:fillRect/>
          </a:stretch>
        </p:blipFill>
        <p:spPr>
          <a:xfrm>
            <a:off x="4212311" y="1112025"/>
            <a:ext cx="4685942" cy="3040825"/>
          </a:xfrm>
          <a:prstGeom prst="rect">
            <a:avLst/>
          </a:prstGeom>
          <a:noFill/>
          <a:ln>
            <a:noFill/>
          </a:ln>
        </p:spPr>
      </p:pic>
      <p:sp>
        <p:nvSpPr>
          <p:cNvPr id="90" name="Google Shape;90;p15"/>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chemeClr val="dk1"/>
                </a:solidFill>
                <a:latin typeface="Open Sans"/>
                <a:ea typeface="Open Sans"/>
                <a:cs typeface="Open Sans"/>
                <a:sym typeface="Open Sans"/>
              </a:rPr>
              <a:t>Source</a:t>
            </a:r>
            <a:r>
              <a:rPr i="1" lang="en" sz="1000">
                <a:solidFill>
                  <a:schemeClr val="dk1"/>
                </a:solidFill>
                <a:latin typeface="Open Sans"/>
                <a:ea typeface="Open Sans"/>
                <a:cs typeface="Open Sans"/>
                <a:sym typeface="Open Sans"/>
              </a:rPr>
              <a:t> - </a:t>
            </a:r>
            <a:r>
              <a:rPr lang="en" sz="1000">
                <a:solidFill>
                  <a:schemeClr val="dk1"/>
                </a:solidFill>
              </a:rPr>
              <a:t>See Appendix</a:t>
            </a:r>
            <a:endParaRPr i="1" sz="10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800">
                <a:solidFill>
                  <a:schemeClr val="dk1"/>
                </a:solidFill>
                <a:latin typeface="Calibri"/>
                <a:ea typeface="Calibri"/>
                <a:cs typeface="Calibri"/>
                <a:sym typeface="Calibri"/>
              </a:rPr>
              <a:t>XGBoost Results - 2015-2019</a:t>
            </a:r>
            <a:endParaRPr sz="28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(n_estimators=100, max_depth=6, learning_rate=0.3); Runtime = 3 minutes, GPU - 5 workers</a:t>
            </a:r>
            <a:endParaRPr sz="10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54" name="Google Shape;254;p33"/>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55" name="Google Shape;255;p33" title="Screenshot 2025-04-16 at 19.14.36.png"/>
          <p:cNvPicPr preferRelativeResize="0"/>
          <p:nvPr/>
        </p:nvPicPr>
        <p:blipFill>
          <a:blip r:embed="rId4">
            <a:alphaModFix/>
          </a:blip>
          <a:stretch>
            <a:fillRect/>
          </a:stretch>
        </p:blipFill>
        <p:spPr>
          <a:xfrm>
            <a:off x="489000" y="1323325"/>
            <a:ext cx="8259265" cy="2999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nvSpPr>
        <p:spPr>
          <a:xfrm>
            <a:off x="264050" y="111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Neural Network Results</a:t>
            </a:r>
            <a:r>
              <a:rPr lang="en" sz="2800">
                <a:solidFill>
                  <a:schemeClr val="dk1"/>
                </a:solidFill>
                <a:latin typeface="Calibri"/>
                <a:ea typeface="Calibri"/>
                <a:cs typeface="Calibri"/>
                <a:sym typeface="Calibri"/>
              </a:rPr>
              <a:t> - 2015-2019</a:t>
            </a:r>
            <a:endParaRPr sz="28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chemeClr val="dk1"/>
                </a:solidFill>
                <a:latin typeface="Calibri"/>
                <a:ea typeface="Calibri"/>
                <a:cs typeface="Calibri"/>
                <a:sym typeface="Calibri"/>
              </a:rPr>
              <a:t>Runtime = 27 minutes, GPU - 5 workers</a:t>
            </a:r>
            <a:endParaRPr sz="11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61" name="Google Shape;261;p34"/>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262" name="Google Shape;262;p34" title="Screenshot 2025-04-16 at 19.50.57.png"/>
          <p:cNvPicPr preferRelativeResize="0"/>
          <p:nvPr/>
        </p:nvPicPr>
        <p:blipFill>
          <a:blip r:embed="rId4">
            <a:alphaModFix/>
          </a:blip>
          <a:stretch>
            <a:fillRect/>
          </a:stretch>
        </p:blipFill>
        <p:spPr>
          <a:xfrm>
            <a:off x="831950" y="2468375"/>
            <a:ext cx="7528273" cy="1979000"/>
          </a:xfrm>
          <a:prstGeom prst="rect">
            <a:avLst/>
          </a:prstGeom>
          <a:noFill/>
          <a:ln>
            <a:noFill/>
          </a:ln>
        </p:spPr>
      </p:pic>
      <p:pic>
        <p:nvPicPr>
          <p:cNvPr id="263" name="Google Shape;263;p34" title="Screenshot 2025-04-16 at 19.51.57.png"/>
          <p:cNvPicPr preferRelativeResize="0"/>
          <p:nvPr/>
        </p:nvPicPr>
        <p:blipFill>
          <a:blip r:embed="rId5">
            <a:alphaModFix/>
          </a:blip>
          <a:stretch>
            <a:fillRect/>
          </a:stretch>
        </p:blipFill>
        <p:spPr>
          <a:xfrm>
            <a:off x="685800" y="1108475"/>
            <a:ext cx="7878301" cy="120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Conclusion</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269" name="Google Shape;269;p35"/>
          <p:cNvPicPr preferRelativeResize="0"/>
          <p:nvPr/>
        </p:nvPicPr>
        <p:blipFill>
          <a:blip r:embed="rId3">
            <a:alphaModFix/>
          </a:blip>
          <a:stretch>
            <a:fillRect/>
          </a:stretch>
        </p:blipFill>
        <p:spPr>
          <a:xfrm>
            <a:off x="264050" y="4260850"/>
            <a:ext cx="1046876" cy="837301"/>
          </a:xfrm>
          <a:prstGeom prst="rect">
            <a:avLst/>
          </a:prstGeom>
          <a:noFill/>
          <a:ln>
            <a:noFill/>
          </a:ln>
        </p:spPr>
      </p:pic>
      <p:sp>
        <p:nvSpPr>
          <p:cNvPr id="270" name="Google Shape;270;p35"/>
          <p:cNvSpPr txBox="1"/>
          <p:nvPr/>
        </p:nvSpPr>
        <p:spPr>
          <a:xfrm>
            <a:off x="409300" y="880325"/>
            <a:ext cx="6819300" cy="2731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Best Model: XGBoost</a:t>
            </a:r>
            <a:endParaRPr sz="2000">
              <a:solidFill>
                <a:srgbClr val="434343"/>
              </a:solidFill>
              <a:latin typeface="Open Sans"/>
              <a:ea typeface="Open Sans"/>
              <a:cs typeface="Open Sans"/>
              <a:sym typeface="Open Sans"/>
            </a:endParaRPr>
          </a:p>
          <a:p>
            <a:pPr indent="-355600" lvl="1" marL="9144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Comparable F2 (0.73) with Logistic Regression (0.74)</a:t>
            </a:r>
            <a:endParaRPr sz="2000">
              <a:solidFill>
                <a:srgbClr val="434343"/>
              </a:solidFill>
              <a:latin typeface="Open Sans"/>
              <a:ea typeface="Open Sans"/>
              <a:cs typeface="Open Sans"/>
              <a:sym typeface="Open Sans"/>
            </a:endParaRPr>
          </a:p>
          <a:p>
            <a:pPr indent="-355600" lvl="2" marL="13716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Higher than NN’s 0.66</a:t>
            </a:r>
            <a:endParaRPr sz="2000">
              <a:solidFill>
                <a:srgbClr val="434343"/>
              </a:solidFill>
              <a:latin typeface="Open Sans"/>
              <a:ea typeface="Open Sans"/>
              <a:cs typeface="Open Sans"/>
              <a:sym typeface="Open Sans"/>
            </a:endParaRPr>
          </a:p>
          <a:p>
            <a:pPr indent="-355600" lvl="1" marL="9144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All metrics are around 0.7 or above</a:t>
            </a:r>
            <a:endParaRPr sz="2000">
              <a:solidFill>
                <a:srgbClr val="434343"/>
              </a:solidFill>
              <a:latin typeface="Open Sans"/>
              <a:ea typeface="Open Sans"/>
              <a:cs typeface="Open Sans"/>
              <a:sym typeface="Open Sans"/>
            </a:endParaRPr>
          </a:p>
          <a:p>
            <a:pPr indent="-355600" lvl="2" marL="13716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Logistic Regression has a bad precision: 0.57</a:t>
            </a:r>
            <a:endParaRPr sz="2000">
              <a:solidFill>
                <a:srgbClr val="434343"/>
              </a:solidFill>
              <a:latin typeface="Open Sans"/>
              <a:ea typeface="Open Sans"/>
              <a:cs typeface="Open Sans"/>
              <a:sym typeface="Open Sans"/>
            </a:endParaRPr>
          </a:p>
          <a:p>
            <a:pPr indent="-355600" lvl="0" marL="4572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Number of features: 49</a:t>
            </a:r>
            <a:endParaRPr sz="2000">
              <a:solidFill>
                <a:srgbClr val="434343"/>
              </a:solidFill>
              <a:latin typeface="Open Sans"/>
              <a:ea typeface="Open Sans"/>
              <a:cs typeface="Open Sans"/>
              <a:sym typeface="Open Sans"/>
            </a:endParaRPr>
          </a:p>
          <a:p>
            <a:pPr indent="-355600" lvl="0" marL="4572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Hyper parameters:</a:t>
            </a:r>
            <a:endParaRPr sz="2000">
              <a:solidFill>
                <a:srgbClr val="434343"/>
              </a:solidFill>
              <a:latin typeface="Open Sans"/>
              <a:ea typeface="Open Sans"/>
              <a:cs typeface="Open Sans"/>
              <a:sym typeface="Open Sans"/>
            </a:endParaRPr>
          </a:p>
          <a:p>
            <a:pPr indent="-355600" lvl="1" marL="9144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n_estimators=100</a:t>
            </a:r>
            <a:endParaRPr sz="2000">
              <a:solidFill>
                <a:srgbClr val="434343"/>
              </a:solidFill>
              <a:latin typeface="Open Sans"/>
              <a:ea typeface="Open Sans"/>
              <a:cs typeface="Open Sans"/>
              <a:sym typeface="Open Sans"/>
            </a:endParaRPr>
          </a:p>
          <a:p>
            <a:pPr indent="-355600" lvl="1" marL="9144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max_depth=6</a:t>
            </a:r>
            <a:endParaRPr sz="2000">
              <a:solidFill>
                <a:srgbClr val="434343"/>
              </a:solidFill>
              <a:latin typeface="Open Sans"/>
              <a:ea typeface="Open Sans"/>
              <a:cs typeface="Open Sans"/>
              <a:sym typeface="Open Sans"/>
            </a:endParaRPr>
          </a:p>
          <a:p>
            <a:pPr indent="-355600" lvl="1" marL="914400" rtl="0" algn="l">
              <a:spcBef>
                <a:spcPts val="0"/>
              </a:spcBef>
              <a:spcAft>
                <a:spcPts val="0"/>
              </a:spcAft>
              <a:buClr>
                <a:srgbClr val="434343"/>
              </a:buClr>
              <a:buSzPts val="2000"/>
              <a:buFont typeface="Open Sans"/>
              <a:buChar char="○"/>
            </a:pPr>
            <a:r>
              <a:rPr lang="en" sz="2000">
                <a:solidFill>
                  <a:srgbClr val="434343"/>
                </a:solidFill>
                <a:latin typeface="Open Sans"/>
                <a:ea typeface="Open Sans"/>
                <a:cs typeface="Open Sans"/>
                <a:sym typeface="Open Sans"/>
              </a:rPr>
              <a:t>learning_rate=0.3</a:t>
            </a:r>
            <a:endParaRPr sz="2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5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500">
              <a:solidFill>
                <a:srgbClr val="434343"/>
              </a:solidFill>
              <a:latin typeface="Open Sans"/>
              <a:ea typeface="Open Sans"/>
              <a:cs typeface="Open Sans"/>
              <a:sym typeface="Open Sans"/>
            </a:endParaRPr>
          </a:p>
          <a:p>
            <a:pPr indent="0" lvl="0" marL="0" rtl="0" algn="l">
              <a:spcBef>
                <a:spcPts val="800"/>
              </a:spcBef>
              <a:spcAft>
                <a:spcPts val="0"/>
              </a:spcAft>
              <a:buNone/>
            </a:pPr>
            <a:r>
              <a:t/>
            </a:r>
            <a:endParaRPr sz="1500">
              <a:solidFill>
                <a:srgbClr val="43434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10 features from XGBoost by Gain</a:t>
            </a:r>
            <a:endParaRPr/>
          </a:p>
        </p:txBody>
      </p:sp>
      <p:sp>
        <p:nvSpPr>
          <p:cNvPr id="276" name="Google Shape;27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Clr>
                <a:srgbClr val="434343"/>
              </a:buClr>
              <a:buSzPts val="1800"/>
              <a:buFont typeface="Open Sans"/>
              <a:buAutoNum type="arabicPeriod"/>
            </a:pPr>
            <a:r>
              <a:rPr lang="en"/>
              <a:t>prev_cancelled</a:t>
            </a:r>
            <a:endParaRPr/>
          </a:p>
          <a:p>
            <a:pPr indent="-342900" lvl="0" marL="457200" rtl="0" algn="l">
              <a:spcBef>
                <a:spcPts val="0"/>
              </a:spcBef>
              <a:spcAft>
                <a:spcPts val="0"/>
              </a:spcAft>
              <a:buClr>
                <a:srgbClr val="434343"/>
              </a:buClr>
              <a:buSzPts val="1800"/>
              <a:buFont typeface="Open Sans"/>
              <a:buAutoNum type="arabicPeriod"/>
            </a:pPr>
            <a:r>
              <a:rPr lang="en"/>
              <a:t>sw_market_share (by origin airport)</a:t>
            </a:r>
            <a:endParaRPr/>
          </a:p>
          <a:p>
            <a:pPr indent="-342900" lvl="0" marL="457200" rtl="0" algn="l">
              <a:spcBef>
                <a:spcPts val="0"/>
              </a:spcBef>
              <a:spcAft>
                <a:spcPts val="0"/>
              </a:spcAft>
              <a:buClr>
                <a:srgbClr val="434343"/>
              </a:buClr>
              <a:buSzPts val="1800"/>
              <a:buFont typeface="Open Sans"/>
              <a:buAutoNum type="arabicPeriod"/>
            </a:pPr>
            <a:r>
              <a:rPr lang="en"/>
              <a:t>minutes_between_flights</a:t>
            </a:r>
            <a:endParaRPr/>
          </a:p>
          <a:p>
            <a:pPr indent="-342900" lvl="0" marL="457200" rtl="0" algn="l">
              <a:spcBef>
                <a:spcPts val="0"/>
              </a:spcBef>
              <a:spcAft>
                <a:spcPts val="0"/>
              </a:spcAft>
              <a:buClr>
                <a:srgbClr val="434343"/>
              </a:buClr>
              <a:buSzPts val="1800"/>
              <a:buFont typeface="Open Sans"/>
              <a:buAutoNum type="arabicPeriod"/>
            </a:pPr>
            <a:r>
              <a:rPr lang="en"/>
              <a:t>origin_type (large vs medium vs small airport )</a:t>
            </a:r>
            <a:endParaRPr/>
          </a:p>
          <a:p>
            <a:pPr indent="-342900" lvl="0" marL="457200" rtl="0" algn="l">
              <a:spcBef>
                <a:spcPts val="0"/>
              </a:spcBef>
              <a:spcAft>
                <a:spcPts val="0"/>
              </a:spcAft>
              <a:buClr>
                <a:srgbClr val="434343"/>
              </a:buClr>
              <a:buSzPts val="1800"/>
              <a:buFont typeface="Open Sans"/>
              <a:buAutoNum type="arabicPeriod"/>
            </a:pPr>
            <a:r>
              <a:rPr lang="en"/>
              <a:t>day_of_week</a:t>
            </a:r>
            <a:endParaRPr/>
          </a:p>
          <a:p>
            <a:pPr indent="-342900" lvl="0" marL="457200" rtl="0" algn="l">
              <a:spcBef>
                <a:spcPts val="0"/>
              </a:spcBef>
              <a:spcAft>
                <a:spcPts val="0"/>
              </a:spcAft>
              <a:buClr>
                <a:srgbClr val="434343"/>
              </a:buClr>
              <a:buSzPts val="1800"/>
              <a:buFont typeface="Open Sans"/>
              <a:buAutoNum type="arabicPeriod"/>
            </a:pPr>
            <a:r>
              <a:rPr lang="en"/>
              <a:t>dest_type (large vs medium vs small airport )</a:t>
            </a:r>
            <a:endParaRPr/>
          </a:p>
          <a:p>
            <a:pPr indent="-342900" lvl="0" marL="457200" rtl="0" algn="l">
              <a:spcBef>
                <a:spcPts val="0"/>
              </a:spcBef>
              <a:spcAft>
                <a:spcPts val="0"/>
              </a:spcAft>
              <a:buClr>
                <a:srgbClr val="434343"/>
              </a:buClr>
              <a:buSzPts val="1800"/>
              <a:buFont typeface="Open Sans"/>
              <a:buAutoNum type="arabicPeriod"/>
            </a:pPr>
            <a:r>
              <a:rPr lang="en"/>
              <a:t>Prior_day_delay_rate </a:t>
            </a:r>
            <a:r>
              <a:rPr lang="en"/>
              <a:t>(by origin airport)</a:t>
            </a:r>
            <a:endParaRPr/>
          </a:p>
          <a:p>
            <a:pPr indent="-342900" lvl="0" marL="457200" rtl="0" algn="l">
              <a:spcBef>
                <a:spcPts val="0"/>
              </a:spcBef>
              <a:spcAft>
                <a:spcPts val="0"/>
              </a:spcAft>
              <a:buClr>
                <a:srgbClr val="434343"/>
              </a:buClr>
              <a:buSzPts val="1800"/>
              <a:buFont typeface="Open Sans"/>
              <a:buAutoNum type="arabicPeriod"/>
            </a:pPr>
            <a:r>
              <a:rPr lang="en"/>
              <a:t>time_of_day (morning, midday, evening, night)</a:t>
            </a:r>
            <a:endParaRPr/>
          </a:p>
          <a:p>
            <a:pPr indent="-342900" lvl="0" marL="457200" rtl="0" algn="l">
              <a:spcBef>
                <a:spcPts val="0"/>
              </a:spcBef>
              <a:spcAft>
                <a:spcPts val="0"/>
              </a:spcAft>
              <a:buClr>
                <a:srgbClr val="434343"/>
              </a:buClr>
              <a:buSzPts val="1800"/>
              <a:buFont typeface="Open Sans"/>
              <a:buAutoNum type="arabicPeriod"/>
            </a:pPr>
            <a:r>
              <a:rPr lang="en"/>
              <a:t>Prior_delays_today </a:t>
            </a:r>
            <a:r>
              <a:rPr lang="en"/>
              <a:t>(by origin airport)</a:t>
            </a:r>
            <a:endParaRPr/>
          </a:p>
          <a:p>
            <a:pPr indent="-342900" lvl="0" marL="457200" rtl="0" algn="l">
              <a:spcBef>
                <a:spcPts val="0"/>
              </a:spcBef>
              <a:spcAft>
                <a:spcPts val="0"/>
              </a:spcAft>
              <a:buClr>
                <a:srgbClr val="434343"/>
              </a:buClr>
              <a:buSzPts val="1800"/>
              <a:buFont typeface="Open Sans"/>
              <a:buAutoNum type="arabicPeriod"/>
            </a:pPr>
            <a:r>
              <a:rPr lang="en"/>
              <a:t>Sw_origin_time_perf </a:t>
            </a:r>
            <a:r>
              <a:rPr lang="en"/>
              <a:t>(by origin airport and 15 min time bucket)</a:t>
            </a:r>
            <a:endParaRPr/>
          </a:p>
          <a:p>
            <a:pPr indent="0" lvl="0" marL="0" rtl="0" algn="l">
              <a:spcBef>
                <a:spcPts val="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2317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6BE4"/>
                </a:solidFill>
              </a:rPr>
              <a:t>Questions?</a:t>
            </a:r>
            <a:endParaRPr>
              <a:solidFill>
                <a:srgbClr val="226BE4"/>
              </a:solidFill>
            </a:endParaRPr>
          </a:p>
        </p:txBody>
      </p:sp>
      <p:pic>
        <p:nvPicPr>
          <p:cNvPr id="282" name="Google Shape;282;p37"/>
          <p:cNvPicPr preferRelativeResize="0"/>
          <p:nvPr/>
        </p:nvPicPr>
        <p:blipFill>
          <a:blip r:embed="rId3">
            <a:alphaModFix/>
          </a:blip>
          <a:stretch>
            <a:fillRect/>
          </a:stretch>
        </p:blipFill>
        <p:spPr>
          <a:xfrm>
            <a:off x="264050" y="4260850"/>
            <a:ext cx="1046876" cy="837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8"/>
          <p:cNvSpPr txBox="1"/>
          <p:nvPr/>
        </p:nvSpPr>
        <p:spPr>
          <a:xfrm>
            <a:off x="365450" y="228425"/>
            <a:ext cx="8466900" cy="9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Appendix: Clarification of Financial Calculations</a:t>
            </a:r>
            <a:endParaRPr sz="2800">
              <a:latin typeface="Calibri"/>
              <a:ea typeface="Calibri"/>
              <a:cs typeface="Calibri"/>
              <a:sym typeface="Calibri"/>
            </a:endParaRPr>
          </a:p>
          <a:p>
            <a:pPr indent="0" lvl="0" marL="0" rtl="0" algn="l">
              <a:spcBef>
                <a:spcPts val="0"/>
              </a:spcBef>
              <a:spcAft>
                <a:spcPts val="0"/>
              </a:spcAft>
              <a:buNone/>
            </a:pPr>
            <a:r>
              <a:rPr lang="en" sz="2100">
                <a:solidFill>
                  <a:srgbClr val="434343"/>
                </a:solidFill>
                <a:latin typeface="Open Sans"/>
                <a:ea typeface="Open Sans"/>
                <a:cs typeface="Open Sans"/>
                <a:sym typeface="Open Sans"/>
              </a:rPr>
              <a:t> </a:t>
            </a:r>
            <a:endParaRPr sz="2100">
              <a:solidFill>
                <a:srgbClr val="434343"/>
              </a:solidFill>
              <a:latin typeface="Open Sans"/>
              <a:ea typeface="Open Sans"/>
              <a:cs typeface="Open Sans"/>
              <a:sym typeface="Open Sans"/>
            </a:endParaRPr>
          </a:p>
        </p:txBody>
      </p:sp>
      <p:pic>
        <p:nvPicPr>
          <p:cNvPr id="288" name="Google Shape;288;p38" title="Screenshot 2025-04-02 at 16.09.40.png"/>
          <p:cNvPicPr preferRelativeResize="0"/>
          <p:nvPr/>
        </p:nvPicPr>
        <p:blipFill>
          <a:blip r:embed="rId3">
            <a:alphaModFix/>
          </a:blip>
          <a:stretch>
            <a:fillRect/>
          </a:stretch>
        </p:blipFill>
        <p:spPr>
          <a:xfrm>
            <a:off x="152400" y="910825"/>
            <a:ext cx="8839201" cy="35209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39"/>
          <p:cNvSpPr txBox="1"/>
          <p:nvPr/>
        </p:nvSpPr>
        <p:spPr>
          <a:xfrm>
            <a:off x="365450" y="228425"/>
            <a:ext cx="8466900" cy="9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Appendix: Clarification of Financial Calculations </a:t>
            </a:r>
            <a:endParaRPr sz="2800">
              <a:latin typeface="Calibri"/>
              <a:ea typeface="Calibri"/>
              <a:cs typeface="Calibri"/>
              <a:sym typeface="Calibri"/>
            </a:endParaRPr>
          </a:p>
          <a:p>
            <a:pPr indent="0" lvl="0" marL="0" rtl="0" algn="l">
              <a:spcBef>
                <a:spcPts val="0"/>
              </a:spcBef>
              <a:spcAft>
                <a:spcPts val="0"/>
              </a:spcAft>
              <a:buNone/>
            </a:pPr>
            <a:r>
              <a:rPr lang="en" sz="2100">
                <a:solidFill>
                  <a:srgbClr val="434343"/>
                </a:solidFill>
                <a:latin typeface="Open Sans"/>
                <a:ea typeface="Open Sans"/>
                <a:cs typeface="Open Sans"/>
                <a:sym typeface="Open Sans"/>
              </a:rPr>
              <a:t> </a:t>
            </a:r>
            <a:endParaRPr sz="2100">
              <a:solidFill>
                <a:srgbClr val="434343"/>
              </a:solidFill>
              <a:latin typeface="Open Sans"/>
              <a:ea typeface="Open Sans"/>
              <a:cs typeface="Open Sans"/>
              <a:sym typeface="Open Sans"/>
            </a:endParaRPr>
          </a:p>
        </p:txBody>
      </p:sp>
      <p:sp>
        <p:nvSpPr>
          <p:cNvPr id="294" name="Google Shape;294;p39"/>
          <p:cNvSpPr txBox="1"/>
          <p:nvPr/>
        </p:nvSpPr>
        <p:spPr>
          <a:xfrm>
            <a:off x="208275" y="1152150"/>
            <a:ext cx="5522700" cy="385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2019 total delay rate: 551, 740</a:t>
            </a:r>
            <a:endParaRPr sz="1300">
              <a:solidFill>
                <a:srgbClr val="434343"/>
              </a:solidFill>
              <a:latin typeface="Open Sans"/>
              <a:ea typeface="Open Sans"/>
              <a:cs typeface="Open Sans"/>
              <a:sym typeface="Open Sans"/>
            </a:endParaRPr>
          </a:p>
          <a:p>
            <a:pPr indent="-311150" lvl="0" marL="4572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True prediction delay: </a:t>
            </a:r>
            <a:r>
              <a:rPr lang="en" sz="1300">
                <a:solidFill>
                  <a:srgbClr val="434343"/>
                </a:solidFill>
                <a:latin typeface="Open Sans"/>
                <a:ea typeface="Open Sans"/>
                <a:cs typeface="Open Sans"/>
                <a:sym typeface="Open Sans"/>
              </a:rPr>
              <a:t>236,912</a:t>
            </a:r>
            <a:endParaRPr sz="1300">
              <a:solidFill>
                <a:srgbClr val="434343"/>
              </a:solidFill>
              <a:latin typeface="Open Sans"/>
              <a:ea typeface="Open Sans"/>
              <a:cs typeface="Open Sans"/>
              <a:sym typeface="Open Sans"/>
            </a:endParaRPr>
          </a:p>
          <a:p>
            <a:pPr indent="-311150" lvl="0" marL="4572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 Delay opportunity</a:t>
            </a:r>
            <a:endParaRPr sz="1300">
              <a:solidFill>
                <a:srgbClr val="434343"/>
              </a:solidFill>
              <a:latin typeface="Open Sans"/>
              <a:ea typeface="Open Sans"/>
              <a:cs typeface="Open Sans"/>
              <a:sym typeface="Open Sans"/>
            </a:endParaRPr>
          </a:p>
          <a:p>
            <a:pPr indent="-311150" lvl="1" marL="9144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236,912 * 920  ~ $218 Million</a:t>
            </a:r>
            <a:endParaRPr sz="1300">
              <a:solidFill>
                <a:srgbClr val="434343"/>
              </a:solidFill>
              <a:latin typeface="Open Sans"/>
              <a:ea typeface="Open Sans"/>
              <a:cs typeface="Open Sans"/>
              <a:sym typeface="Open Sans"/>
            </a:endParaRPr>
          </a:p>
          <a:p>
            <a:pPr indent="-311150" lvl="0" marL="4572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5% cost reduction</a:t>
            </a:r>
            <a:endParaRPr sz="1300">
              <a:solidFill>
                <a:srgbClr val="434343"/>
              </a:solidFill>
              <a:latin typeface="Open Sans"/>
              <a:ea typeface="Open Sans"/>
              <a:cs typeface="Open Sans"/>
              <a:sym typeface="Open Sans"/>
            </a:endParaRPr>
          </a:p>
          <a:p>
            <a:pPr indent="-311150" lvl="1" marL="9144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236, 912 * 5% = 11,845.6 * 920 ~ $10.9 Million </a:t>
            </a:r>
            <a:endParaRPr sz="1300">
              <a:solidFill>
                <a:srgbClr val="434343"/>
              </a:solidFill>
              <a:latin typeface="Open Sans"/>
              <a:ea typeface="Open Sans"/>
              <a:cs typeface="Open Sans"/>
              <a:sym typeface="Open Sans"/>
            </a:endParaRPr>
          </a:p>
          <a:p>
            <a:pPr indent="-311150" lvl="0" marL="4572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10% cost reduction</a:t>
            </a:r>
            <a:endParaRPr sz="1300">
              <a:solidFill>
                <a:srgbClr val="434343"/>
              </a:solidFill>
              <a:latin typeface="Open Sans"/>
              <a:ea typeface="Open Sans"/>
              <a:cs typeface="Open Sans"/>
              <a:sym typeface="Open Sans"/>
            </a:endParaRPr>
          </a:p>
          <a:p>
            <a:pPr indent="-311150" lvl="1" marL="914400" rtl="0" algn="l">
              <a:lnSpc>
                <a:spcPct val="115000"/>
              </a:lnSpc>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236, 912 * 10% =  23,691 * 920 ~  $22 Million</a:t>
            </a:r>
            <a:endParaRPr sz="1300">
              <a:solidFill>
                <a:srgbClr val="434343"/>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0"/>
          <p:cNvSpPr txBox="1"/>
          <p:nvPr/>
        </p:nvSpPr>
        <p:spPr>
          <a:xfrm>
            <a:off x="365450" y="228425"/>
            <a:ext cx="8466900" cy="9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Appendix: Operational Costs Breakdown</a:t>
            </a:r>
            <a:endParaRPr sz="2800">
              <a:latin typeface="Calibri"/>
              <a:ea typeface="Calibri"/>
              <a:cs typeface="Calibri"/>
              <a:sym typeface="Calibri"/>
            </a:endParaRPr>
          </a:p>
          <a:p>
            <a:pPr indent="0" lvl="0" marL="0" rtl="0" algn="l">
              <a:spcBef>
                <a:spcPts val="0"/>
              </a:spcBef>
              <a:spcAft>
                <a:spcPts val="0"/>
              </a:spcAft>
              <a:buNone/>
            </a:pPr>
            <a:r>
              <a:rPr lang="en" sz="2100">
                <a:solidFill>
                  <a:srgbClr val="434343"/>
                </a:solidFill>
                <a:latin typeface="Open Sans"/>
                <a:ea typeface="Open Sans"/>
                <a:cs typeface="Open Sans"/>
                <a:sym typeface="Open Sans"/>
              </a:rPr>
              <a:t> </a:t>
            </a:r>
            <a:endParaRPr sz="2100">
              <a:solidFill>
                <a:srgbClr val="434343"/>
              </a:solidFill>
              <a:latin typeface="Open Sans"/>
              <a:ea typeface="Open Sans"/>
              <a:cs typeface="Open Sans"/>
              <a:sym typeface="Open Sans"/>
            </a:endParaRPr>
          </a:p>
        </p:txBody>
      </p:sp>
      <p:sp>
        <p:nvSpPr>
          <p:cNvPr id="300" name="Google Shape;300;p40"/>
          <p:cNvSpPr txBox="1"/>
          <p:nvPr/>
        </p:nvSpPr>
        <p:spPr>
          <a:xfrm>
            <a:off x="426000" y="1940650"/>
            <a:ext cx="7404900" cy="24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pen Sans"/>
                <a:ea typeface="Open Sans"/>
                <a:cs typeface="Open Sans"/>
                <a:sym typeface="Open Sans"/>
              </a:rPr>
              <a:t> </a:t>
            </a:r>
            <a:r>
              <a:rPr lang="en" sz="1200">
                <a:solidFill>
                  <a:srgbClr val="434343"/>
                </a:solidFill>
                <a:latin typeface="Open Sans"/>
                <a:ea typeface="Open Sans"/>
                <a:cs typeface="Open Sans"/>
                <a:sym typeface="Open Sans"/>
              </a:rPr>
              <a:t>1: </a:t>
            </a:r>
            <a:r>
              <a:rPr lang="en" sz="1200" u="sng">
                <a:solidFill>
                  <a:schemeClr val="hlink"/>
                </a:solidFill>
                <a:latin typeface="Open Sans"/>
                <a:ea typeface="Open Sans"/>
                <a:cs typeface="Open Sans"/>
                <a:sym typeface="Open Sans"/>
                <a:hlinkClick r:id="rId3"/>
              </a:rPr>
              <a:t>https://www.sec.gov/ix?doc=/Archives/edgar/data/0000092380/000009238022000007/luv-20211231.htm</a:t>
            </a:r>
            <a:endParaRPr sz="1200">
              <a:solidFill>
                <a:srgbClr val="434343"/>
              </a:solidFill>
              <a:latin typeface="Open Sans"/>
              <a:ea typeface="Open Sans"/>
              <a:cs typeface="Open Sans"/>
              <a:sym typeface="Open Sans"/>
            </a:endParaRPr>
          </a:p>
          <a:p>
            <a:pPr indent="0" lvl="0" marL="0" rtl="0" algn="l">
              <a:spcBef>
                <a:spcPts val="0"/>
              </a:spcBef>
              <a:spcAft>
                <a:spcPts val="0"/>
              </a:spcAft>
              <a:buNone/>
            </a:pPr>
            <a:r>
              <a:rPr lang="en" sz="1200">
                <a:solidFill>
                  <a:srgbClr val="434343"/>
                </a:solidFill>
                <a:latin typeface="Open Sans"/>
                <a:ea typeface="Open Sans"/>
                <a:cs typeface="Open Sans"/>
                <a:sym typeface="Open Sans"/>
              </a:rPr>
              <a:t>2:</a:t>
            </a:r>
            <a:endParaRPr sz="1200">
              <a:solidFill>
                <a:srgbClr val="434343"/>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https://www.iata.org/en/publications/newsletters/iata-knowledge-hub/unveiling-the-biggest-airline-costs/</a:t>
            </a:r>
            <a:endParaRPr i="1"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p:txBody>
      </p:sp>
      <p:sp>
        <p:nvSpPr>
          <p:cNvPr id="301" name="Google Shape;301;p40"/>
          <p:cNvSpPr txBox="1"/>
          <p:nvPr/>
        </p:nvSpPr>
        <p:spPr>
          <a:xfrm>
            <a:off x="403075" y="1682925"/>
            <a:ext cx="3781500" cy="12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rgbClr val="434343"/>
                </a:solidFill>
                <a:latin typeface="Open Sans"/>
                <a:ea typeface="Open Sans"/>
                <a:cs typeface="Open Sans"/>
                <a:sym typeface="Open Sans"/>
              </a:rPr>
              <a:t>Sources</a:t>
            </a:r>
            <a:endParaRPr sz="1500" u="sng">
              <a:solidFill>
                <a:srgbClr val="434343"/>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41"/>
          <p:cNvSpPr txBox="1"/>
          <p:nvPr/>
        </p:nvSpPr>
        <p:spPr>
          <a:xfrm>
            <a:off x="365450" y="228425"/>
            <a:ext cx="5202600" cy="101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Appendix: </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307" name="Google Shape;307;p41"/>
          <p:cNvPicPr preferRelativeResize="0"/>
          <p:nvPr/>
        </p:nvPicPr>
        <p:blipFill>
          <a:blip r:embed="rId3">
            <a:alphaModFix/>
          </a:blip>
          <a:stretch>
            <a:fillRect/>
          </a:stretch>
        </p:blipFill>
        <p:spPr>
          <a:xfrm>
            <a:off x="264050" y="4554800"/>
            <a:ext cx="704625" cy="563574"/>
          </a:xfrm>
          <a:prstGeom prst="rect">
            <a:avLst/>
          </a:prstGeom>
          <a:noFill/>
          <a:ln>
            <a:noFill/>
          </a:ln>
        </p:spPr>
      </p:pic>
      <p:pic>
        <p:nvPicPr>
          <p:cNvPr id="308" name="Google Shape;308;p41"/>
          <p:cNvPicPr preferRelativeResize="0"/>
          <p:nvPr/>
        </p:nvPicPr>
        <p:blipFill>
          <a:blip r:embed="rId4">
            <a:alphaModFix/>
          </a:blip>
          <a:stretch>
            <a:fillRect/>
          </a:stretch>
        </p:blipFill>
        <p:spPr>
          <a:xfrm>
            <a:off x="611025" y="1049850"/>
            <a:ext cx="3168165" cy="1572101"/>
          </a:xfrm>
          <a:prstGeom prst="rect">
            <a:avLst/>
          </a:prstGeom>
          <a:noFill/>
          <a:ln cap="flat" cmpd="sng" w="9525">
            <a:solidFill>
              <a:schemeClr val="dk2"/>
            </a:solidFill>
            <a:prstDash val="solid"/>
            <a:round/>
            <a:headEnd len="sm" w="sm" type="none"/>
            <a:tailEnd len="sm" w="sm" type="none"/>
          </a:ln>
        </p:spPr>
      </p:pic>
      <p:pic>
        <p:nvPicPr>
          <p:cNvPr id="309" name="Google Shape;309;p41"/>
          <p:cNvPicPr preferRelativeResize="0"/>
          <p:nvPr/>
        </p:nvPicPr>
        <p:blipFill>
          <a:blip r:embed="rId5">
            <a:alphaModFix/>
          </a:blip>
          <a:stretch>
            <a:fillRect/>
          </a:stretch>
        </p:blipFill>
        <p:spPr>
          <a:xfrm>
            <a:off x="4466325" y="1049850"/>
            <a:ext cx="3069276" cy="1523025"/>
          </a:xfrm>
          <a:prstGeom prst="rect">
            <a:avLst/>
          </a:prstGeom>
          <a:noFill/>
          <a:ln cap="flat" cmpd="sng" w="9525">
            <a:solidFill>
              <a:schemeClr val="dk2"/>
            </a:solidFill>
            <a:prstDash val="solid"/>
            <a:round/>
            <a:headEnd len="sm" w="sm" type="none"/>
            <a:tailEnd len="sm" w="sm" type="none"/>
          </a:ln>
        </p:spPr>
      </p:pic>
      <p:pic>
        <p:nvPicPr>
          <p:cNvPr id="310" name="Google Shape;310;p41"/>
          <p:cNvPicPr preferRelativeResize="0"/>
          <p:nvPr/>
        </p:nvPicPr>
        <p:blipFill>
          <a:blip r:embed="rId6">
            <a:alphaModFix/>
          </a:blip>
          <a:stretch>
            <a:fillRect/>
          </a:stretch>
        </p:blipFill>
        <p:spPr>
          <a:xfrm>
            <a:off x="4466325" y="2912850"/>
            <a:ext cx="3028350" cy="1502701"/>
          </a:xfrm>
          <a:prstGeom prst="rect">
            <a:avLst/>
          </a:prstGeom>
          <a:noFill/>
          <a:ln cap="flat" cmpd="sng" w="9525">
            <a:solidFill>
              <a:schemeClr val="dk2"/>
            </a:solidFill>
            <a:prstDash val="solid"/>
            <a:round/>
            <a:headEnd len="sm" w="sm" type="none"/>
            <a:tailEnd len="sm" w="sm" type="none"/>
          </a:ln>
        </p:spPr>
      </p:pic>
      <p:pic>
        <p:nvPicPr>
          <p:cNvPr id="311" name="Google Shape;311;p41"/>
          <p:cNvPicPr preferRelativeResize="0"/>
          <p:nvPr/>
        </p:nvPicPr>
        <p:blipFill>
          <a:blip r:embed="rId7">
            <a:alphaModFix/>
          </a:blip>
          <a:stretch>
            <a:fillRect/>
          </a:stretch>
        </p:blipFill>
        <p:spPr>
          <a:xfrm>
            <a:off x="651950" y="2912850"/>
            <a:ext cx="3168150" cy="15721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nvSpPr>
        <p:spPr>
          <a:xfrm>
            <a:off x="345325" y="288275"/>
            <a:ext cx="4062900" cy="78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Objective</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sp>
        <p:nvSpPr>
          <p:cNvPr id="96" name="Google Shape;96;p16"/>
          <p:cNvSpPr txBox="1"/>
          <p:nvPr/>
        </p:nvSpPr>
        <p:spPr>
          <a:xfrm>
            <a:off x="149400" y="1152150"/>
            <a:ext cx="4062900" cy="2839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Machine learning-based prediction to decrease delays</a:t>
            </a:r>
            <a:endParaRPr sz="13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Classification-based models</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Logistic regression</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Random Forester</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XGBoost</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Multi-layer Perceptron (Neural Network)</a:t>
            </a:r>
            <a:endParaRPr sz="13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 Goal: 5% delay reduction</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$142 Million operational cost savings</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154,696 fewer delays</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 Customer satisfaction</a:t>
            </a:r>
            <a:endParaRPr sz="1300">
              <a:solidFill>
                <a:srgbClr val="434343"/>
              </a:solidFill>
              <a:latin typeface="Open Sans"/>
              <a:ea typeface="Open Sans"/>
              <a:cs typeface="Open Sans"/>
              <a:sym typeface="Open Sans"/>
            </a:endParaRPr>
          </a:p>
          <a:p>
            <a:pPr indent="-311150" lvl="1" marL="914400" rtl="0" algn="l">
              <a:spcBef>
                <a:spcPts val="0"/>
              </a:spcBef>
              <a:spcAft>
                <a:spcPts val="0"/>
              </a:spcAft>
              <a:buClr>
                <a:srgbClr val="434343"/>
              </a:buClr>
              <a:buSzPts val="1300"/>
              <a:buFont typeface="Open Sans"/>
              <a:buChar char="○"/>
            </a:pPr>
            <a:r>
              <a:rPr lang="en" sz="1300">
                <a:solidFill>
                  <a:srgbClr val="434343"/>
                </a:solidFill>
                <a:latin typeface="Open Sans"/>
                <a:ea typeface="Open Sans"/>
                <a:cs typeface="Open Sans"/>
                <a:sym typeface="Open Sans"/>
              </a:rPr>
              <a:t>↑ Shareholders value</a:t>
            </a:r>
            <a:endParaRPr sz="1300">
              <a:solidFill>
                <a:srgbClr val="434343"/>
              </a:solidFill>
              <a:latin typeface="Open Sans"/>
              <a:ea typeface="Open Sans"/>
              <a:cs typeface="Open Sans"/>
              <a:sym typeface="Open Sans"/>
            </a:endParaRPr>
          </a:p>
        </p:txBody>
      </p:sp>
      <p:pic>
        <p:nvPicPr>
          <p:cNvPr id="97" name="Google Shape;97;p16"/>
          <p:cNvPicPr preferRelativeResize="0"/>
          <p:nvPr/>
        </p:nvPicPr>
        <p:blipFill>
          <a:blip r:embed="rId3">
            <a:alphaModFix/>
          </a:blip>
          <a:stretch>
            <a:fillRect/>
          </a:stretch>
        </p:blipFill>
        <p:spPr>
          <a:xfrm>
            <a:off x="264050" y="4260850"/>
            <a:ext cx="1046876" cy="837301"/>
          </a:xfrm>
          <a:prstGeom prst="rect">
            <a:avLst/>
          </a:prstGeom>
          <a:noFill/>
          <a:ln>
            <a:noFill/>
          </a:ln>
        </p:spPr>
      </p:pic>
      <p:sp>
        <p:nvSpPr>
          <p:cNvPr id="98" name="Google Shape;98;p16"/>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Image Source</a:t>
            </a:r>
            <a:r>
              <a:rPr i="1" lang="en" sz="1000">
                <a:solidFill>
                  <a:srgbClr val="434343"/>
                </a:solidFill>
                <a:latin typeface="Open Sans"/>
                <a:ea typeface="Open Sans"/>
                <a:cs typeface="Open Sans"/>
                <a:sym typeface="Open Sans"/>
              </a:rPr>
              <a:t> - https://career-advising.ndsu.edu/blog/2023/01/13/how-to-set-better-goals/</a:t>
            </a:r>
            <a:endParaRPr i="1" sz="1000">
              <a:solidFill>
                <a:srgbClr val="434343"/>
              </a:solidFill>
              <a:latin typeface="Open Sans"/>
              <a:ea typeface="Open Sans"/>
              <a:cs typeface="Open Sans"/>
              <a:sym typeface="Open Sans"/>
            </a:endParaRPr>
          </a:p>
        </p:txBody>
      </p:sp>
      <p:sp>
        <p:nvSpPr>
          <p:cNvPr id="99" name="Google Shape;99;p16"/>
          <p:cNvSpPr txBox="1"/>
          <p:nvPr/>
        </p:nvSpPr>
        <p:spPr>
          <a:xfrm>
            <a:off x="5081100" y="288275"/>
            <a:ext cx="4062900" cy="78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latin typeface="Calibri"/>
                <a:ea typeface="Calibri"/>
                <a:cs typeface="Calibri"/>
                <a:sym typeface="Calibri"/>
              </a:rPr>
              <a:t>Outcome</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sp>
        <p:nvSpPr>
          <p:cNvPr id="100" name="Google Shape;100;p16"/>
          <p:cNvSpPr txBox="1"/>
          <p:nvPr/>
        </p:nvSpPr>
        <p:spPr>
          <a:xfrm>
            <a:off x="4336575" y="1181475"/>
            <a:ext cx="4750200" cy="321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Actual Delay vs Model Prediction</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551,740 total delays in 2019</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236,912 true delay </a:t>
            </a:r>
            <a:r>
              <a:rPr lang="en" sz="1200">
                <a:solidFill>
                  <a:srgbClr val="434343"/>
                </a:solidFill>
                <a:latin typeface="Open Sans"/>
                <a:ea typeface="Open Sans"/>
                <a:cs typeface="Open Sans"/>
                <a:sym typeface="Open Sans"/>
              </a:rPr>
              <a:t>prediction (True Positive)</a:t>
            </a:r>
            <a:endParaRPr sz="1200">
              <a:solidFill>
                <a:srgbClr val="434343"/>
              </a:solidFill>
              <a:latin typeface="Open Sans"/>
              <a:ea typeface="Open Sans"/>
              <a:cs typeface="Open Sans"/>
              <a:sym typeface="Open Sans"/>
            </a:endParaRPr>
          </a:p>
          <a:p>
            <a:pPr indent="-304800" lvl="2" marL="13716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~42% of all delays</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36,612 not delayed (False Positive)</a:t>
            </a:r>
            <a:endParaRPr sz="1200">
              <a:solidFill>
                <a:srgbClr val="434343"/>
              </a:solidFill>
              <a:latin typeface="Open Sans"/>
              <a:ea typeface="Open Sans"/>
              <a:cs typeface="Open Sans"/>
              <a:sym typeface="Open Sans"/>
            </a:endParaRPr>
          </a:p>
          <a:p>
            <a:pPr indent="-304800" lvl="0" marL="4572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Cost savings for 2019</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 $218 Million opportunity to reduce cost (see </a:t>
            </a:r>
            <a:r>
              <a:rPr lang="en" sz="1200">
                <a:solidFill>
                  <a:srgbClr val="434343"/>
                </a:solidFill>
                <a:latin typeface="Open Sans"/>
                <a:ea typeface="Open Sans"/>
                <a:cs typeface="Open Sans"/>
                <a:sym typeface="Open Sans"/>
              </a:rPr>
              <a:t>Appendix)</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Not all delays can be avoided</a:t>
            </a:r>
            <a:endParaRPr sz="1200">
              <a:solidFill>
                <a:srgbClr val="434343"/>
              </a:solidFill>
              <a:latin typeface="Open Sans"/>
              <a:ea typeface="Open Sans"/>
              <a:cs typeface="Open Sans"/>
              <a:sym typeface="Open Sans"/>
            </a:endParaRPr>
          </a:p>
          <a:p>
            <a:pPr indent="-304800" lvl="1" marL="9144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5-10% cost reduction target</a:t>
            </a:r>
            <a:endParaRPr sz="1200">
              <a:solidFill>
                <a:srgbClr val="434343"/>
              </a:solidFill>
              <a:latin typeface="Open Sans"/>
              <a:ea typeface="Open Sans"/>
              <a:cs typeface="Open Sans"/>
              <a:sym typeface="Open Sans"/>
            </a:endParaRPr>
          </a:p>
          <a:p>
            <a:pPr indent="-304800" lvl="2" marL="1371600" rtl="0" algn="l">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~$10.9 - $21.8 million for 2019</a:t>
            </a:r>
            <a:endParaRPr sz="12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34343"/>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264050" y="4260850"/>
            <a:ext cx="1046876" cy="837301"/>
          </a:xfrm>
          <a:prstGeom prst="rect">
            <a:avLst/>
          </a:prstGeom>
          <a:noFill/>
          <a:ln>
            <a:noFill/>
          </a:ln>
        </p:spPr>
      </p:pic>
      <p:sp>
        <p:nvSpPr>
          <p:cNvPr id="106" name="Google Shape;106;p17"/>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Image Source</a:t>
            </a:r>
            <a:r>
              <a:rPr i="1" lang="en" sz="1000">
                <a:solidFill>
                  <a:srgbClr val="434343"/>
                </a:solidFill>
                <a:latin typeface="Open Sans"/>
                <a:ea typeface="Open Sans"/>
                <a:cs typeface="Open Sans"/>
                <a:sym typeface="Open Sans"/>
              </a:rPr>
              <a:t> - </a:t>
            </a:r>
            <a:r>
              <a:rPr i="1" lang="en" sz="1000">
                <a:solidFill>
                  <a:srgbClr val="434343"/>
                </a:solidFill>
                <a:latin typeface="Open Sans"/>
                <a:ea typeface="Open Sans"/>
                <a:cs typeface="Open Sans"/>
                <a:sym typeface="Open Sans"/>
              </a:rPr>
              <a:t>https://openai.com/index/dall-e-3/</a:t>
            </a:r>
            <a:endParaRPr i="1" sz="1000">
              <a:solidFill>
                <a:srgbClr val="434343"/>
              </a:solidFill>
              <a:latin typeface="Open Sans"/>
              <a:ea typeface="Open Sans"/>
              <a:cs typeface="Open Sans"/>
              <a:sym typeface="Open Sans"/>
            </a:endParaRPr>
          </a:p>
        </p:txBody>
      </p:sp>
      <p:pic>
        <p:nvPicPr>
          <p:cNvPr id="107" name="Google Shape;107;p17" title="outline_updated.png"/>
          <p:cNvPicPr preferRelativeResize="0"/>
          <p:nvPr/>
        </p:nvPicPr>
        <p:blipFill>
          <a:blip r:embed="rId4">
            <a:alphaModFix/>
          </a:blip>
          <a:stretch>
            <a:fillRect/>
          </a:stretch>
        </p:blipFill>
        <p:spPr>
          <a:xfrm>
            <a:off x="1406025" y="445075"/>
            <a:ext cx="5956151" cy="3970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264050" y="4260850"/>
            <a:ext cx="1046876" cy="837301"/>
          </a:xfrm>
          <a:prstGeom prst="rect">
            <a:avLst/>
          </a:prstGeom>
          <a:noFill/>
          <a:ln cap="flat" cmpd="sng" w="9525">
            <a:solidFill>
              <a:schemeClr val="lt1"/>
            </a:solidFill>
            <a:prstDash val="solid"/>
            <a:round/>
            <a:headEnd len="sm" w="sm" type="none"/>
            <a:tailEnd len="sm" w="sm" type="none"/>
          </a:ln>
        </p:spPr>
      </p:pic>
      <p:sp>
        <p:nvSpPr>
          <p:cNvPr id="113" name="Google Shape;113;p18"/>
          <p:cNvSpPr/>
          <p:nvPr/>
        </p:nvSpPr>
        <p:spPr>
          <a:xfrm>
            <a:off x="476100" y="1108475"/>
            <a:ext cx="1285800" cy="5121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airport_codes_csv</a:t>
            </a:r>
            <a:endParaRPr sz="900">
              <a:latin typeface="Open Sans"/>
              <a:ea typeface="Open Sans"/>
              <a:cs typeface="Open Sans"/>
              <a:sym typeface="Open Sans"/>
            </a:endParaRPr>
          </a:p>
        </p:txBody>
      </p:sp>
      <p:sp>
        <p:nvSpPr>
          <p:cNvPr id="114" name="Google Shape;114;p18"/>
          <p:cNvSpPr/>
          <p:nvPr/>
        </p:nvSpPr>
        <p:spPr>
          <a:xfrm>
            <a:off x="476100" y="3307762"/>
            <a:ext cx="1285800" cy="5121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parquet_weather_data</a:t>
            </a:r>
            <a:endParaRPr sz="900">
              <a:latin typeface="Open Sans"/>
              <a:ea typeface="Open Sans"/>
              <a:cs typeface="Open Sans"/>
              <a:sym typeface="Open Sans"/>
            </a:endParaRPr>
          </a:p>
        </p:txBody>
      </p:sp>
      <p:sp>
        <p:nvSpPr>
          <p:cNvPr id="115" name="Google Shape;115;p18"/>
          <p:cNvSpPr/>
          <p:nvPr/>
        </p:nvSpPr>
        <p:spPr>
          <a:xfrm>
            <a:off x="476100" y="1841563"/>
            <a:ext cx="1285800" cy="5121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stations_with_neighbors</a:t>
            </a:r>
            <a:endParaRPr sz="900">
              <a:latin typeface="Open Sans"/>
              <a:ea typeface="Open Sans"/>
              <a:cs typeface="Open Sans"/>
              <a:sym typeface="Open Sans"/>
            </a:endParaRPr>
          </a:p>
        </p:txBody>
      </p:sp>
      <p:sp>
        <p:nvSpPr>
          <p:cNvPr id="116" name="Google Shape;116;p18"/>
          <p:cNvSpPr/>
          <p:nvPr/>
        </p:nvSpPr>
        <p:spPr>
          <a:xfrm>
            <a:off x="2060726" y="1456228"/>
            <a:ext cx="769800" cy="51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Cross Join</a:t>
            </a:r>
            <a:endParaRPr sz="900">
              <a:latin typeface="Open Sans"/>
              <a:ea typeface="Open Sans"/>
              <a:cs typeface="Open Sans"/>
              <a:sym typeface="Open Sans"/>
            </a:endParaRPr>
          </a:p>
        </p:txBody>
      </p:sp>
      <p:sp>
        <p:nvSpPr>
          <p:cNvPr id="117" name="Google Shape;117;p18"/>
          <p:cNvSpPr/>
          <p:nvPr/>
        </p:nvSpPr>
        <p:spPr>
          <a:xfrm>
            <a:off x="3087792" y="1456228"/>
            <a:ext cx="1285800" cy="51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Compute Haversine distance</a:t>
            </a:r>
            <a:endParaRPr sz="900">
              <a:latin typeface="Open Sans"/>
              <a:ea typeface="Open Sans"/>
              <a:cs typeface="Open Sans"/>
              <a:sym typeface="Open Sans"/>
            </a:endParaRPr>
          </a:p>
        </p:txBody>
      </p:sp>
      <p:cxnSp>
        <p:nvCxnSpPr>
          <p:cNvPr id="118" name="Google Shape;118;p18"/>
          <p:cNvCxnSpPr>
            <a:stCxn id="113" idx="3"/>
            <a:endCxn id="116" idx="1"/>
          </p:cNvCxnSpPr>
          <p:nvPr/>
        </p:nvCxnSpPr>
        <p:spPr>
          <a:xfrm>
            <a:off x="1761900" y="1364525"/>
            <a:ext cx="298800" cy="3477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119" name="Google Shape;119;p18"/>
          <p:cNvCxnSpPr>
            <a:stCxn id="115" idx="3"/>
            <a:endCxn id="116" idx="1"/>
          </p:cNvCxnSpPr>
          <p:nvPr/>
        </p:nvCxnSpPr>
        <p:spPr>
          <a:xfrm flipH="1" rot="10800000">
            <a:off x="1761900" y="1712413"/>
            <a:ext cx="298800" cy="3852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120" name="Google Shape;120;p18"/>
          <p:cNvCxnSpPr>
            <a:stCxn id="116" idx="3"/>
            <a:endCxn id="117" idx="1"/>
          </p:cNvCxnSpPr>
          <p:nvPr/>
        </p:nvCxnSpPr>
        <p:spPr>
          <a:xfrm>
            <a:off x="2830526" y="1712278"/>
            <a:ext cx="257400" cy="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8"/>
          <p:cNvSpPr/>
          <p:nvPr/>
        </p:nvSpPr>
        <p:spPr>
          <a:xfrm>
            <a:off x="4631205" y="1456228"/>
            <a:ext cx="1203900" cy="51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minimum distance over partition by airport code</a:t>
            </a:r>
            <a:endParaRPr sz="900">
              <a:latin typeface="Open Sans"/>
              <a:ea typeface="Open Sans"/>
              <a:cs typeface="Open Sans"/>
              <a:sym typeface="Open Sans"/>
            </a:endParaRPr>
          </a:p>
        </p:txBody>
      </p:sp>
      <p:cxnSp>
        <p:nvCxnSpPr>
          <p:cNvPr id="122" name="Google Shape;122;p18"/>
          <p:cNvCxnSpPr>
            <a:stCxn id="117" idx="3"/>
            <a:endCxn id="121" idx="1"/>
          </p:cNvCxnSpPr>
          <p:nvPr/>
        </p:nvCxnSpPr>
        <p:spPr>
          <a:xfrm>
            <a:off x="4373592" y="1712278"/>
            <a:ext cx="257700" cy="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18"/>
          <p:cNvSpPr/>
          <p:nvPr/>
        </p:nvSpPr>
        <p:spPr>
          <a:xfrm>
            <a:off x="5065092" y="3307750"/>
            <a:ext cx="769800" cy="51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Left </a:t>
            </a:r>
            <a:r>
              <a:rPr lang="en" sz="900">
                <a:latin typeface="Open Sans"/>
                <a:ea typeface="Open Sans"/>
                <a:cs typeface="Open Sans"/>
                <a:sym typeface="Open Sans"/>
              </a:rPr>
              <a:t>Join on origin and dest</a:t>
            </a:r>
            <a:endParaRPr sz="900">
              <a:latin typeface="Open Sans"/>
              <a:ea typeface="Open Sans"/>
              <a:cs typeface="Open Sans"/>
              <a:sym typeface="Open Sans"/>
            </a:endParaRPr>
          </a:p>
        </p:txBody>
      </p:sp>
      <p:cxnSp>
        <p:nvCxnSpPr>
          <p:cNvPr id="124" name="Google Shape;124;p18"/>
          <p:cNvCxnSpPr>
            <a:stCxn id="125" idx="3"/>
            <a:endCxn id="126" idx="1"/>
          </p:cNvCxnSpPr>
          <p:nvPr/>
        </p:nvCxnSpPr>
        <p:spPr>
          <a:xfrm>
            <a:off x="1761900" y="2830710"/>
            <a:ext cx="405900" cy="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8"/>
          <p:cNvSpPr/>
          <p:nvPr/>
        </p:nvSpPr>
        <p:spPr>
          <a:xfrm>
            <a:off x="476100" y="2574660"/>
            <a:ext cx="1285800" cy="5121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parquet_airlines_data</a:t>
            </a:r>
            <a:endParaRPr sz="900">
              <a:latin typeface="Open Sans"/>
              <a:ea typeface="Open Sans"/>
              <a:cs typeface="Open Sans"/>
              <a:sym typeface="Open Sans"/>
            </a:endParaRPr>
          </a:p>
        </p:txBody>
      </p:sp>
      <p:sp>
        <p:nvSpPr>
          <p:cNvPr id="126" name="Google Shape;126;p18"/>
          <p:cNvSpPr/>
          <p:nvPr/>
        </p:nvSpPr>
        <p:spPr>
          <a:xfrm>
            <a:off x="2167783" y="2574660"/>
            <a:ext cx="1285800" cy="51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Compute time zone using state</a:t>
            </a:r>
            <a:endParaRPr sz="900">
              <a:latin typeface="Open Sans"/>
              <a:ea typeface="Open Sans"/>
              <a:cs typeface="Open Sans"/>
              <a:sym typeface="Open Sans"/>
            </a:endParaRPr>
          </a:p>
        </p:txBody>
      </p:sp>
      <p:sp>
        <p:nvSpPr>
          <p:cNvPr id="127" name="Google Shape;127;p18"/>
          <p:cNvSpPr/>
          <p:nvPr/>
        </p:nvSpPr>
        <p:spPr>
          <a:xfrm>
            <a:off x="3859466" y="2574660"/>
            <a:ext cx="1285800" cy="51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Compute 2 and 4 hours before scheduled departure in UTC</a:t>
            </a:r>
            <a:endParaRPr sz="900">
              <a:latin typeface="Open Sans"/>
              <a:ea typeface="Open Sans"/>
              <a:cs typeface="Open Sans"/>
              <a:sym typeface="Open Sans"/>
            </a:endParaRPr>
          </a:p>
        </p:txBody>
      </p:sp>
      <p:cxnSp>
        <p:nvCxnSpPr>
          <p:cNvPr id="128" name="Google Shape;128;p18"/>
          <p:cNvCxnSpPr>
            <a:stCxn id="121" idx="2"/>
            <a:endCxn id="123" idx="0"/>
          </p:cNvCxnSpPr>
          <p:nvPr/>
        </p:nvCxnSpPr>
        <p:spPr>
          <a:xfrm flipH="1" rot="-5400000">
            <a:off x="4671855" y="2529628"/>
            <a:ext cx="1339500" cy="216900"/>
          </a:xfrm>
          <a:prstGeom prst="bentConnector3">
            <a:avLst>
              <a:gd fmla="val 50001" name="adj1"/>
            </a:avLst>
          </a:prstGeom>
          <a:noFill/>
          <a:ln cap="flat" cmpd="sng" w="9525">
            <a:solidFill>
              <a:schemeClr val="dk2"/>
            </a:solidFill>
            <a:prstDash val="solid"/>
            <a:round/>
            <a:headEnd len="med" w="med" type="none"/>
            <a:tailEnd len="med" w="med" type="none"/>
          </a:ln>
        </p:spPr>
      </p:cxnSp>
      <p:cxnSp>
        <p:nvCxnSpPr>
          <p:cNvPr id="129" name="Google Shape;129;p18"/>
          <p:cNvCxnSpPr>
            <a:stCxn id="126" idx="3"/>
            <a:endCxn id="127" idx="1"/>
          </p:cNvCxnSpPr>
          <p:nvPr/>
        </p:nvCxnSpPr>
        <p:spPr>
          <a:xfrm>
            <a:off x="3453583" y="2830710"/>
            <a:ext cx="405900" cy="0"/>
          </a:xfrm>
          <a:prstGeom prst="straightConnector1">
            <a:avLst/>
          </a:prstGeom>
          <a:noFill/>
          <a:ln cap="flat" cmpd="sng" w="9525">
            <a:solidFill>
              <a:schemeClr val="dk2"/>
            </a:solidFill>
            <a:prstDash val="solid"/>
            <a:round/>
            <a:headEnd len="med" w="med" type="none"/>
            <a:tailEnd len="med" w="med" type="triangle"/>
          </a:ln>
        </p:spPr>
      </p:cxnSp>
      <p:cxnSp>
        <p:nvCxnSpPr>
          <p:cNvPr id="130" name="Google Shape;130;p18"/>
          <p:cNvCxnSpPr>
            <a:stCxn id="123" idx="1"/>
            <a:endCxn id="131" idx="3"/>
          </p:cNvCxnSpPr>
          <p:nvPr/>
        </p:nvCxnSpPr>
        <p:spPr>
          <a:xfrm rot="10800000">
            <a:off x="4056492" y="3563800"/>
            <a:ext cx="1008600" cy="0"/>
          </a:xfrm>
          <a:prstGeom prst="straightConnector1">
            <a:avLst/>
          </a:prstGeom>
          <a:noFill/>
          <a:ln cap="flat" cmpd="sng" w="9525">
            <a:solidFill>
              <a:schemeClr val="dk2"/>
            </a:solidFill>
            <a:prstDash val="solid"/>
            <a:round/>
            <a:headEnd len="med" w="med" type="none"/>
            <a:tailEnd len="med" w="med" type="triangle"/>
          </a:ln>
        </p:spPr>
      </p:cxnSp>
      <p:sp>
        <p:nvSpPr>
          <p:cNvPr id="131" name="Google Shape;131;p18"/>
          <p:cNvSpPr/>
          <p:nvPr/>
        </p:nvSpPr>
        <p:spPr>
          <a:xfrm>
            <a:off x="2770596" y="3307750"/>
            <a:ext cx="1285800" cy="51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Left Join on Station and Weather Time</a:t>
            </a:r>
            <a:endParaRPr sz="900">
              <a:latin typeface="Open Sans"/>
              <a:ea typeface="Open Sans"/>
              <a:cs typeface="Open Sans"/>
              <a:sym typeface="Open Sans"/>
            </a:endParaRPr>
          </a:p>
        </p:txBody>
      </p:sp>
      <p:cxnSp>
        <p:nvCxnSpPr>
          <p:cNvPr id="132" name="Google Shape;132;p18"/>
          <p:cNvCxnSpPr>
            <a:stCxn id="114" idx="3"/>
            <a:endCxn id="131" idx="1"/>
          </p:cNvCxnSpPr>
          <p:nvPr/>
        </p:nvCxnSpPr>
        <p:spPr>
          <a:xfrm>
            <a:off x="1761900" y="3563812"/>
            <a:ext cx="1008600" cy="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8"/>
          <p:cNvCxnSpPr>
            <a:stCxn id="127" idx="3"/>
            <a:endCxn id="123" idx="0"/>
          </p:cNvCxnSpPr>
          <p:nvPr/>
        </p:nvCxnSpPr>
        <p:spPr>
          <a:xfrm>
            <a:off x="5145266" y="2830710"/>
            <a:ext cx="304800" cy="477000"/>
          </a:xfrm>
          <a:prstGeom prst="bentConnector2">
            <a:avLst/>
          </a:prstGeom>
          <a:noFill/>
          <a:ln cap="flat" cmpd="sng" w="9525">
            <a:solidFill>
              <a:schemeClr val="dk2"/>
            </a:solidFill>
            <a:prstDash val="solid"/>
            <a:round/>
            <a:headEnd len="med" w="med" type="none"/>
            <a:tailEnd len="med" w="med" type="none"/>
          </a:ln>
        </p:spPr>
      </p:cxnSp>
      <p:sp>
        <p:nvSpPr>
          <p:cNvPr id="134" name="Google Shape;134;p18"/>
          <p:cNvSpPr/>
          <p:nvPr/>
        </p:nvSpPr>
        <p:spPr>
          <a:xfrm>
            <a:off x="2770596" y="4040838"/>
            <a:ext cx="1285800" cy="5121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df_joined_full</a:t>
            </a:r>
            <a:endParaRPr sz="900">
              <a:latin typeface="Open Sans"/>
              <a:ea typeface="Open Sans"/>
              <a:cs typeface="Open Sans"/>
              <a:sym typeface="Open Sans"/>
            </a:endParaRPr>
          </a:p>
        </p:txBody>
      </p:sp>
      <p:cxnSp>
        <p:nvCxnSpPr>
          <p:cNvPr id="135" name="Google Shape;135;p18"/>
          <p:cNvCxnSpPr>
            <a:stCxn id="131" idx="2"/>
            <a:endCxn id="134" idx="0"/>
          </p:cNvCxnSpPr>
          <p:nvPr/>
        </p:nvCxnSpPr>
        <p:spPr>
          <a:xfrm>
            <a:off x="3413496" y="3819850"/>
            <a:ext cx="0" cy="2211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18"/>
          <p:cNvSpPr txBox="1"/>
          <p:nvPr/>
        </p:nvSpPr>
        <p:spPr>
          <a:xfrm>
            <a:off x="6239025" y="1305300"/>
            <a:ext cx="2424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34343"/>
                </a:solidFill>
                <a:latin typeface="Open Sans"/>
                <a:ea typeface="Open Sans"/>
                <a:cs typeface="Open Sans"/>
                <a:sym typeface="Open Sans"/>
              </a:rPr>
              <a:t>Total Time: 19 minutes</a:t>
            </a:r>
            <a:endParaRPr b="1" sz="1100">
              <a:solidFill>
                <a:srgbClr val="434343"/>
              </a:solidFill>
              <a:latin typeface="Open Sans"/>
              <a:ea typeface="Open Sans"/>
              <a:cs typeface="Open Sans"/>
              <a:sym typeface="Open Sans"/>
            </a:endParaRPr>
          </a:p>
          <a:p>
            <a:pPr indent="0" lvl="0" marL="0" rtl="0" algn="l">
              <a:spcBef>
                <a:spcPts val="0"/>
              </a:spcBef>
              <a:spcAft>
                <a:spcPts val="0"/>
              </a:spcAft>
              <a:buNone/>
            </a:pPr>
            <a:r>
              <a:rPr b="1" lang="en" sz="1100">
                <a:solidFill>
                  <a:srgbClr val="434343"/>
                </a:solidFill>
                <a:latin typeface="Open Sans"/>
                <a:ea typeface="Open Sans"/>
                <a:cs typeface="Open Sans"/>
                <a:sym typeface="Open Sans"/>
              </a:rPr>
              <a:t>Total File Size: 6.6 GB</a:t>
            </a:r>
            <a:endParaRPr b="1" sz="11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Deduplicated airlines data from 2015-2019</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Performed cross join first, which minimizes number of records created in intermediate CTEs</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Performed final range join directly in spark DF, outside of SQL</a:t>
            </a:r>
            <a:endParaRPr sz="1100">
              <a:solidFill>
                <a:srgbClr val="434343"/>
              </a:solidFill>
              <a:latin typeface="Open Sans"/>
              <a:ea typeface="Open Sans"/>
              <a:cs typeface="Open Sans"/>
              <a:sym typeface="Open Sans"/>
            </a:endParaRPr>
          </a:p>
          <a:p>
            <a:pPr indent="-298450" lvl="0" marL="457200" rtl="0" algn="l">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Bucketed weather and flight times by hour to minimize number of comparisons required</a:t>
            </a:r>
            <a:endParaRPr sz="1100">
              <a:solidFill>
                <a:srgbClr val="434343"/>
              </a:solidFill>
              <a:latin typeface="Open Sans"/>
              <a:ea typeface="Open Sans"/>
              <a:cs typeface="Open Sans"/>
              <a:sym typeface="Open Sans"/>
            </a:endParaRPr>
          </a:p>
        </p:txBody>
      </p:sp>
      <p:sp>
        <p:nvSpPr>
          <p:cNvPr id="137" name="Google Shape;13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Pipeline (2015-2021)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Aircraft Tail Number Features</a:t>
            </a:r>
            <a:endParaRPr/>
          </a:p>
        </p:txBody>
      </p:sp>
      <p:sp>
        <p:nvSpPr>
          <p:cNvPr id="143" name="Google Shape;14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Prev Cancelled</a:t>
            </a:r>
            <a:r>
              <a:rPr lang="en"/>
              <a:t>: whether the previous flight leg for a given tail number was cancelled</a:t>
            </a:r>
            <a:endParaRPr/>
          </a:p>
          <a:p>
            <a:pPr indent="-342900" lvl="0" marL="457200" rtl="0" algn="l">
              <a:spcBef>
                <a:spcPts val="0"/>
              </a:spcBef>
              <a:spcAft>
                <a:spcPts val="0"/>
              </a:spcAft>
              <a:buSzPts val="1800"/>
              <a:buChar char="●"/>
            </a:pPr>
            <a:r>
              <a:rPr b="1" lang="en"/>
              <a:t>Prev Origin</a:t>
            </a:r>
            <a:r>
              <a:rPr lang="en"/>
              <a:t>: the origin of the previous flight leg a given tail number</a:t>
            </a:r>
            <a:endParaRPr/>
          </a:p>
          <a:p>
            <a:pPr indent="-342900" lvl="0" marL="457200" rtl="0" algn="l">
              <a:spcBef>
                <a:spcPts val="0"/>
              </a:spcBef>
              <a:spcAft>
                <a:spcPts val="0"/>
              </a:spcAft>
              <a:buSzPts val="1800"/>
              <a:buChar char="●"/>
            </a:pPr>
            <a:r>
              <a:rPr b="1" lang="en"/>
              <a:t>Minutes between Flights</a:t>
            </a:r>
            <a:r>
              <a:rPr lang="en"/>
              <a:t>: difference between arrival datetime UTC of the previous leg and the scheduled departure time UTC of the current leg</a:t>
            </a:r>
            <a:endParaRPr/>
          </a:p>
          <a:p>
            <a:pPr indent="-342900" lvl="0" marL="457200" rtl="0" algn="l">
              <a:spcBef>
                <a:spcPts val="0"/>
              </a:spcBef>
              <a:spcAft>
                <a:spcPts val="0"/>
              </a:spcAft>
              <a:buSzPts val="1800"/>
              <a:buChar char="●"/>
            </a:pPr>
            <a:r>
              <a:rPr b="1" lang="en"/>
              <a:t>Prev Arr Delay</a:t>
            </a:r>
            <a:r>
              <a:rPr lang="en"/>
              <a:t>: difference in minutes between scheduled departure time and actual departure time</a:t>
            </a:r>
            <a:endParaRPr/>
          </a:p>
          <a:p>
            <a:pPr indent="-342900" lvl="0" marL="457200" rtl="0" algn="l">
              <a:spcBef>
                <a:spcPts val="0"/>
              </a:spcBef>
              <a:spcAft>
                <a:spcPts val="0"/>
              </a:spcAft>
              <a:buSzPts val="1800"/>
              <a:buChar char="●"/>
            </a:pPr>
            <a:r>
              <a:rPr b="1" lang="en"/>
              <a:t>Prev Arr Delay New</a:t>
            </a:r>
            <a:r>
              <a:rPr lang="en"/>
              <a:t>: non-negative difference in minutes between </a:t>
            </a:r>
            <a:r>
              <a:rPr lang="en"/>
              <a:t>scheduled departure time and actual departure time</a:t>
            </a:r>
            <a:endParaRPr/>
          </a:p>
          <a:p>
            <a:pPr indent="-342900" lvl="0" marL="457200" rtl="0" algn="l">
              <a:spcBef>
                <a:spcPts val="0"/>
              </a:spcBef>
              <a:spcAft>
                <a:spcPts val="0"/>
              </a:spcAft>
              <a:buSzPts val="1800"/>
              <a:buChar char="●"/>
            </a:pPr>
            <a:r>
              <a:rPr b="1" lang="en"/>
              <a:t>Prev Arr Delay 15</a:t>
            </a:r>
            <a:r>
              <a:rPr lang="en"/>
              <a:t>: Whether the delay of the previous flight exceeded 15 minutes</a:t>
            </a:r>
            <a:endParaRPr/>
          </a:p>
          <a:p>
            <a:pPr indent="-342900" lvl="0" marL="457200" rtl="0" algn="l">
              <a:spcBef>
                <a:spcPts val="0"/>
              </a:spcBef>
              <a:spcAft>
                <a:spcPts val="0"/>
              </a:spcAft>
              <a:buSzPts val="1800"/>
              <a:buChar char="●"/>
            </a:pPr>
            <a:r>
              <a:rPr b="1" lang="en"/>
              <a:t>Triplet</a:t>
            </a:r>
            <a:r>
              <a:rPr lang="en"/>
              <a:t>: a string denoting the origin of the previous leg, the current origin, and the destination of a given tail number</a:t>
            </a:r>
            <a:endParaRPr/>
          </a:p>
        </p:txBody>
      </p:sp>
      <p:pic>
        <p:nvPicPr>
          <p:cNvPr id="144" name="Google Shape;144;p19"/>
          <p:cNvPicPr preferRelativeResize="0"/>
          <p:nvPr/>
        </p:nvPicPr>
        <p:blipFill>
          <a:blip r:embed="rId3">
            <a:alphaModFix/>
          </a:blip>
          <a:stretch>
            <a:fillRect/>
          </a:stretch>
        </p:blipFill>
        <p:spPr>
          <a:xfrm>
            <a:off x="264050" y="4525450"/>
            <a:ext cx="716042" cy="572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Incorporating Recent Data (2022-2024)</a:t>
            </a:r>
            <a:endParaRPr/>
          </a:p>
        </p:txBody>
      </p:sp>
      <p:sp>
        <p:nvSpPr>
          <p:cNvPr id="150" name="Google Shape;150;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Airlines Data (7.3 GB)</a:t>
            </a:r>
            <a:endParaRPr b="1"/>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Downloaded by month as .csv files</a:t>
            </a:r>
            <a:endParaRPr/>
          </a:p>
          <a:p>
            <a:pPr indent="-317500" lvl="0" marL="457200" rtl="0" algn="l">
              <a:spcBef>
                <a:spcPts val="0"/>
              </a:spcBef>
              <a:spcAft>
                <a:spcPts val="0"/>
              </a:spcAft>
              <a:buSzPts val="1400"/>
              <a:buChar char="●"/>
            </a:pPr>
            <a:r>
              <a:rPr lang="en"/>
              <a:t>Uploaded to DBFS through browser</a:t>
            </a:r>
            <a:endParaRPr/>
          </a:p>
          <a:p>
            <a:pPr indent="-317500" lvl="0" marL="457200" rtl="0" algn="l">
              <a:spcBef>
                <a:spcPts val="0"/>
              </a:spcBef>
              <a:spcAft>
                <a:spcPts val="0"/>
              </a:spcAft>
              <a:buSzPts val="1400"/>
              <a:buChar char="●"/>
            </a:pPr>
            <a:r>
              <a:rPr lang="en"/>
              <a:t>Checkpointed as parquet file</a:t>
            </a:r>
            <a:endParaRPr/>
          </a:p>
          <a:p>
            <a:pPr indent="-317500" lvl="0" marL="457200" rtl="0" algn="l">
              <a:spcBef>
                <a:spcPts val="0"/>
              </a:spcBef>
              <a:spcAft>
                <a:spcPts val="0"/>
              </a:spcAft>
              <a:buSzPts val="1400"/>
              <a:buChar char="●"/>
            </a:pPr>
            <a:r>
              <a:rPr lang="en"/>
              <a:t>21 million additional rows</a:t>
            </a:r>
            <a:endParaRPr/>
          </a:p>
        </p:txBody>
      </p:sp>
      <p:sp>
        <p:nvSpPr>
          <p:cNvPr id="151" name="Google Shape;151;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Weather Data (11 GB)</a:t>
            </a:r>
            <a:endParaRPr b="1"/>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Downloaded by year as .tar.gz files</a:t>
            </a:r>
            <a:endParaRPr/>
          </a:p>
          <a:p>
            <a:pPr indent="-317500" lvl="0" marL="457200" rtl="0" algn="l">
              <a:spcBef>
                <a:spcPts val="0"/>
              </a:spcBef>
              <a:spcAft>
                <a:spcPts val="0"/>
              </a:spcAft>
              <a:buSzPts val="1400"/>
              <a:buChar char="●"/>
            </a:pPr>
            <a:r>
              <a:rPr lang="en"/>
              <a:t>Uploaded to DBFS through CLI</a:t>
            </a:r>
            <a:endParaRPr/>
          </a:p>
          <a:p>
            <a:pPr indent="-317500" lvl="0" marL="457200" rtl="0" algn="l">
              <a:spcBef>
                <a:spcPts val="0"/>
              </a:spcBef>
              <a:spcAft>
                <a:spcPts val="0"/>
              </a:spcAft>
              <a:buSzPts val="1400"/>
              <a:buChar char="●"/>
            </a:pPr>
            <a:r>
              <a:rPr lang="en"/>
              <a:t>Copied from DBFS to local driver</a:t>
            </a:r>
            <a:endParaRPr/>
          </a:p>
          <a:p>
            <a:pPr indent="-317500" lvl="0" marL="457200" rtl="0" algn="l">
              <a:spcBef>
                <a:spcPts val="0"/>
              </a:spcBef>
              <a:spcAft>
                <a:spcPts val="0"/>
              </a:spcAft>
              <a:buSzPts val="1400"/>
              <a:buChar char="●"/>
            </a:pPr>
            <a:r>
              <a:rPr lang="en"/>
              <a:t>Extracted on local driver</a:t>
            </a:r>
            <a:endParaRPr/>
          </a:p>
          <a:p>
            <a:pPr indent="-317500" lvl="0" marL="457200" rtl="0" algn="l">
              <a:spcBef>
                <a:spcPts val="0"/>
              </a:spcBef>
              <a:spcAft>
                <a:spcPts val="0"/>
              </a:spcAft>
              <a:buSzPts val="1400"/>
              <a:buChar char="●"/>
            </a:pPr>
            <a:r>
              <a:rPr lang="en"/>
              <a:t>Copied extracted files to DBFS</a:t>
            </a:r>
            <a:endParaRPr/>
          </a:p>
          <a:p>
            <a:pPr indent="-317500" lvl="0" marL="457200" rtl="0" algn="l">
              <a:spcBef>
                <a:spcPts val="0"/>
              </a:spcBef>
              <a:spcAft>
                <a:spcPts val="0"/>
              </a:spcAft>
              <a:buSzPts val="1400"/>
              <a:buChar char="●"/>
            </a:pPr>
            <a:r>
              <a:rPr lang="en"/>
              <a:t>Checkpointed as parquet file</a:t>
            </a:r>
            <a:endParaRPr/>
          </a:p>
        </p:txBody>
      </p:sp>
      <p:pic>
        <p:nvPicPr>
          <p:cNvPr id="152" name="Google Shape;152;p20"/>
          <p:cNvPicPr preferRelativeResize="0"/>
          <p:nvPr/>
        </p:nvPicPr>
        <p:blipFill>
          <a:blip r:embed="rId3">
            <a:alphaModFix/>
          </a:blip>
          <a:stretch>
            <a:fillRect/>
          </a:stretch>
        </p:blipFill>
        <p:spPr>
          <a:xfrm>
            <a:off x="6187129" y="1603050"/>
            <a:ext cx="1290425" cy="1287450"/>
          </a:xfrm>
          <a:prstGeom prst="rect">
            <a:avLst/>
          </a:prstGeom>
          <a:noFill/>
          <a:ln>
            <a:noFill/>
          </a:ln>
        </p:spPr>
      </p:pic>
      <p:pic>
        <p:nvPicPr>
          <p:cNvPr id="153" name="Google Shape;153;p20"/>
          <p:cNvPicPr preferRelativeResize="0"/>
          <p:nvPr/>
        </p:nvPicPr>
        <p:blipFill>
          <a:blip r:embed="rId4">
            <a:alphaModFix/>
          </a:blip>
          <a:stretch>
            <a:fillRect/>
          </a:stretch>
        </p:blipFill>
        <p:spPr>
          <a:xfrm>
            <a:off x="1546150" y="1719600"/>
            <a:ext cx="1290425" cy="1290425"/>
          </a:xfrm>
          <a:prstGeom prst="rect">
            <a:avLst/>
          </a:prstGeom>
          <a:noFill/>
          <a:ln>
            <a:noFill/>
          </a:ln>
        </p:spPr>
      </p:pic>
      <p:pic>
        <p:nvPicPr>
          <p:cNvPr id="154" name="Google Shape;154;p20"/>
          <p:cNvPicPr preferRelativeResize="0"/>
          <p:nvPr/>
        </p:nvPicPr>
        <p:blipFill>
          <a:blip r:embed="rId5">
            <a:alphaModFix/>
          </a:blip>
          <a:stretch>
            <a:fillRect/>
          </a:stretch>
        </p:blipFill>
        <p:spPr>
          <a:xfrm>
            <a:off x="264050" y="4260850"/>
            <a:ext cx="1046876" cy="837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nvSpPr>
        <p:spPr>
          <a:xfrm>
            <a:off x="345325" y="288275"/>
            <a:ext cx="4062900" cy="78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Data Description</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160" name="Google Shape;160;p21"/>
          <p:cNvPicPr preferRelativeResize="0"/>
          <p:nvPr/>
        </p:nvPicPr>
        <p:blipFill>
          <a:blip r:embed="rId3">
            <a:alphaModFix/>
          </a:blip>
          <a:stretch>
            <a:fillRect/>
          </a:stretch>
        </p:blipFill>
        <p:spPr>
          <a:xfrm>
            <a:off x="264050" y="4260850"/>
            <a:ext cx="1046876" cy="837301"/>
          </a:xfrm>
          <a:prstGeom prst="rect">
            <a:avLst/>
          </a:prstGeom>
          <a:noFill/>
          <a:ln>
            <a:noFill/>
          </a:ln>
        </p:spPr>
      </p:pic>
      <p:sp>
        <p:nvSpPr>
          <p:cNvPr id="161" name="Google Shape;161;p21"/>
          <p:cNvSpPr txBox="1"/>
          <p:nvPr/>
        </p:nvSpPr>
        <p:spPr>
          <a:xfrm>
            <a:off x="88300" y="4869075"/>
            <a:ext cx="67917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solidFill>
                  <a:srgbClr val="434343"/>
                </a:solidFill>
                <a:latin typeface="Open Sans"/>
                <a:ea typeface="Open Sans"/>
                <a:cs typeface="Open Sans"/>
                <a:sym typeface="Open Sans"/>
              </a:rPr>
              <a:t>Image Source</a:t>
            </a:r>
            <a:r>
              <a:rPr i="1" lang="en" sz="1000">
                <a:solidFill>
                  <a:srgbClr val="434343"/>
                </a:solidFill>
                <a:latin typeface="Open Sans"/>
                <a:ea typeface="Open Sans"/>
                <a:cs typeface="Open Sans"/>
                <a:sym typeface="Open Sans"/>
              </a:rPr>
              <a:t> - https://openai.com/index/dall-e-3/</a:t>
            </a:r>
            <a:endParaRPr i="1" sz="1000">
              <a:solidFill>
                <a:srgbClr val="434343"/>
              </a:solidFill>
              <a:latin typeface="Open Sans"/>
              <a:ea typeface="Open Sans"/>
              <a:cs typeface="Open Sans"/>
              <a:sym typeface="Open Sans"/>
            </a:endParaRPr>
          </a:p>
        </p:txBody>
      </p:sp>
      <p:pic>
        <p:nvPicPr>
          <p:cNvPr id="162" name="Google Shape;162;p21" title="data_final_2.png"/>
          <p:cNvPicPr preferRelativeResize="0"/>
          <p:nvPr/>
        </p:nvPicPr>
        <p:blipFill>
          <a:blip r:embed="rId4">
            <a:alphaModFix/>
          </a:blip>
          <a:stretch>
            <a:fillRect/>
          </a:stretch>
        </p:blipFill>
        <p:spPr>
          <a:xfrm>
            <a:off x="1844326" y="924575"/>
            <a:ext cx="5230952" cy="348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nvSpPr>
        <p:spPr>
          <a:xfrm>
            <a:off x="345325" y="288275"/>
            <a:ext cx="8256600" cy="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800">
                <a:solidFill>
                  <a:schemeClr val="dk1"/>
                </a:solidFill>
                <a:latin typeface="Calibri"/>
                <a:ea typeface="Calibri"/>
                <a:cs typeface="Calibri"/>
                <a:sym typeface="Calibri"/>
              </a:rPr>
              <a:t>Timing is Everything</a:t>
            </a:r>
            <a:endParaRPr sz="2800">
              <a:latin typeface="Calibri"/>
              <a:ea typeface="Calibri"/>
              <a:cs typeface="Calibri"/>
              <a:sym typeface="Calibri"/>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pic>
        <p:nvPicPr>
          <p:cNvPr id="168" name="Google Shape;168;p22"/>
          <p:cNvPicPr preferRelativeResize="0"/>
          <p:nvPr/>
        </p:nvPicPr>
        <p:blipFill>
          <a:blip r:embed="rId3">
            <a:alphaModFix/>
          </a:blip>
          <a:stretch>
            <a:fillRect/>
          </a:stretch>
        </p:blipFill>
        <p:spPr>
          <a:xfrm>
            <a:off x="264050" y="4260850"/>
            <a:ext cx="1046876" cy="837301"/>
          </a:xfrm>
          <a:prstGeom prst="rect">
            <a:avLst/>
          </a:prstGeom>
          <a:noFill/>
          <a:ln>
            <a:noFill/>
          </a:ln>
        </p:spPr>
      </p:pic>
      <p:pic>
        <p:nvPicPr>
          <p:cNvPr id="169" name="Google Shape;169;p22" title="flight_status_pie_chart.png"/>
          <p:cNvPicPr preferRelativeResize="0"/>
          <p:nvPr/>
        </p:nvPicPr>
        <p:blipFill>
          <a:blip r:embed="rId4">
            <a:alphaModFix/>
          </a:blip>
          <a:stretch>
            <a:fillRect/>
          </a:stretch>
        </p:blipFill>
        <p:spPr>
          <a:xfrm>
            <a:off x="1062650" y="808550"/>
            <a:ext cx="2011100" cy="2011100"/>
          </a:xfrm>
          <a:prstGeom prst="rect">
            <a:avLst/>
          </a:prstGeom>
          <a:noFill/>
          <a:ln>
            <a:noFill/>
          </a:ln>
        </p:spPr>
      </p:pic>
      <p:pic>
        <p:nvPicPr>
          <p:cNvPr id="170" name="Google Shape;170;p22" title="Monthly_Flight_Delay_Trends.png"/>
          <p:cNvPicPr preferRelativeResize="0"/>
          <p:nvPr/>
        </p:nvPicPr>
        <p:blipFill>
          <a:blip r:embed="rId5">
            <a:alphaModFix/>
          </a:blip>
          <a:stretch>
            <a:fillRect/>
          </a:stretch>
        </p:blipFill>
        <p:spPr>
          <a:xfrm>
            <a:off x="109125" y="2819650"/>
            <a:ext cx="4326525" cy="1649224"/>
          </a:xfrm>
          <a:prstGeom prst="rect">
            <a:avLst/>
          </a:prstGeom>
          <a:noFill/>
          <a:ln>
            <a:noFill/>
          </a:ln>
        </p:spPr>
      </p:pic>
      <p:pic>
        <p:nvPicPr>
          <p:cNvPr id="171" name="Google Shape;171;p22" title="Heatmap_Delay_Trends.png"/>
          <p:cNvPicPr preferRelativeResize="0"/>
          <p:nvPr/>
        </p:nvPicPr>
        <p:blipFill>
          <a:blip r:embed="rId6">
            <a:alphaModFix/>
          </a:blip>
          <a:stretch>
            <a:fillRect/>
          </a:stretch>
        </p:blipFill>
        <p:spPr>
          <a:xfrm>
            <a:off x="4277500" y="956075"/>
            <a:ext cx="4792876" cy="344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